
<file path=[Content_Types].xml><?xml version="1.0" encoding="utf-8"?>
<Types xmlns="http://schemas.openxmlformats.org/package/2006/content-types">
  <Default Extension="xml" ContentType="application/xml"/>
  <Default Extension="png" ContentType="image/png"/>
  <Default Extension="jpeg" ContentType="image/jpeg"/>
  <Default Extension="tiff" ContentType="image/tiff"/>
  <Default Extension="emf" ContentType="image/x-emf"/>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embeddings/oleObject5.bin" ContentType="application/vnd.openxmlformats-officedocument.oleObject"/>
  <Override PartName="/ppt/tags/tag3.xml" ContentType="application/vnd.openxmlformats-officedocument.presentationml.tags+xml"/>
  <Override PartName="/ppt/notesSlides/notesSlide4.xml" ContentType="application/vnd.openxmlformats-officedocument.presentationml.notesSlide+xml"/>
  <Override PartName="/ppt/embeddings/oleObject6.bin" ContentType="application/vnd.openxmlformats-officedocument.oleObject"/>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tags/tag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6" r:id="rId2"/>
    <p:sldId id="281" r:id="rId3"/>
    <p:sldId id="282" r:id="rId4"/>
    <p:sldId id="258" r:id="rId5"/>
    <p:sldId id="259" r:id="rId6"/>
    <p:sldId id="260" r:id="rId7"/>
    <p:sldId id="270" r:id="rId8"/>
    <p:sldId id="273" r:id="rId9"/>
    <p:sldId id="264" r:id="rId10"/>
    <p:sldId id="277" r:id="rId11"/>
    <p:sldId id="278" r:id="rId12"/>
    <p:sldId id="279" r:id="rId13"/>
    <p:sldId id="280" r:id="rId14"/>
    <p:sldId id="268" r:id="rId15"/>
  </p:sldIdLst>
  <p:sldSz cx="9144000" cy="6858000" type="screen4x3"/>
  <p:notesSz cx="6858000" cy="9144000"/>
  <p:custShowLst>
    <p:custShow name="Custom Show 1" id="0">
      <p:sldLst>
        <p:sld r:id="rId2"/>
        <p:sld r:id="rId5"/>
        <p:sld r:id="rId6"/>
        <p:sld r:id="rId7"/>
        <p:sld r:id="rId8"/>
        <p:sld r:id="rId9"/>
        <p:sld r:id="rId10"/>
        <p:sld r:id="rId15"/>
      </p:sldLst>
    </p:custShow>
  </p:custShow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791"/>
    <a:srgbClr val="FFC896"/>
    <a:srgbClr val="FFFFB4"/>
    <a:srgbClr val="FFFFB9"/>
    <a:srgbClr val="FFFFBE"/>
    <a:srgbClr val="FFFFD0"/>
    <a:srgbClr val="FFFFDD"/>
    <a:srgbClr val="FFDD42"/>
    <a:srgbClr val="FFFFC0"/>
    <a:srgbClr val="FFDD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07" autoAdjust="0"/>
    <p:restoredTop sz="94631" autoAdjust="0"/>
  </p:normalViewPr>
  <p:slideViewPr>
    <p:cSldViewPr snapToGrid="0" snapToObjects="1">
      <p:cViewPr varScale="1">
        <p:scale>
          <a:sx n="68" d="100"/>
          <a:sy n="68" d="100"/>
        </p:scale>
        <p:origin x="-1376"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Objects="1">
      <p:cViewPr>
        <p:scale>
          <a:sx n="150" d="100"/>
          <a:sy n="150" d="100"/>
        </p:scale>
        <p:origin x="-776" y="388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handoutMaster" Target="handoutMasters/handoutMaster1.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0.emf"/><Relationship Id="rId4" Type="http://schemas.openxmlformats.org/officeDocument/2006/relationships/image" Target="../media/image11.emf"/><Relationship Id="rId1" Type="http://schemas.openxmlformats.org/officeDocument/2006/relationships/image" Target="../media/image8.emf"/><Relationship Id="rId2"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9EBDBC2-677D-0F4F-BD97-40F874C981D3}" type="datetimeFigureOut">
              <a:rPr lang="en-US" smtClean="0"/>
              <a:pPr/>
              <a:t>2013-10-19</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8C8216-04C5-F641-9C66-BB5A6F7DD3D3}" type="slidenum">
              <a:rPr lang="en-US" smtClean="0"/>
              <a:pPr/>
              <a:t>‹#›</a:t>
            </a:fld>
            <a:endParaRPr lang="en-US" dirty="0"/>
          </a:p>
        </p:txBody>
      </p:sp>
    </p:spTree>
    <p:extLst>
      <p:ext uri="{BB962C8B-B14F-4D97-AF65-F5344CB8AC3E}">
        <p14:creationId xmlns:p14="http://schemas.microsoft.com/office/powerpoint/2010/main" val="39075582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599CC3-FB82-7347-BBCA-860748AA3E8A}" type="datetimeFigureOut">
              <a:rPr lang="en-US" smtClean="0"/>
              <a:pPr/>
              <a:t>2013-10-19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D7304-4200-704A-B934-7165F271CC37}" type="slidenum">
              <a:rPr lang="en-US" smtClean="0"/>
              <a:pPr/>
              <a:t>‹#›</a:t>
            </a:fld>
            <a:endParaRPr lang="en-US" dirty="0"/>
          </a:p>
        </p:txBody>
      </p:sp>
    </p:spTree>
    <p:extLst>
      <p:ext uri="{BB962C8B-B14F-4D97-AF65-F5344CB8AC3E}">
        <p14:creationId xmlns:p14="http://schemas.microsoft.com/office/powerpoint/2010/main" val="19721665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defRPr/>
            </a:pPr>
            <a:r>
              <a:rPr lang="en-US" sz="1200" kern="1200" dirty="0" smtClean="0">
                <a:solidFill>
                  <a:schemeClr val="tx1"/>
                </a:solidFill>
                <a:latin typeface="+mn-lt"/>
                <a:ea typeface="+mn-ea"/>
                <a:cs typeface="+mn-cs"/>
              </a:rPr>
              <a:t>In 1923, FE Wright published a paper I should have </a:t>
            </a:r>
            <a:r>
              <a:rPr lang="en-US" dirty="0" smtClean="0"/>
              <a:t>read</a:t>
            </a:r>
            <a:r>
              <a:rPr lang="en-US" sz="1200" kern="1200" dirty="0" smtClean="0">
                <a:solidFill>
                  <a:schemeClr val="tx1"/>
                </a:solidFill>
                <a:latin typeface="+mn-lt"/>
                <a:ea typeface="+mn-ea"/>
                <a:cs typeface="+mn-cs"/>
              </a:rPr>
              <a:t> decades ago. He developed indicatrix theory in a way that we can use birefringence to determine mineral orientations in thin section. In other words, at the end of the </a:t>
            </a:r>
            <a:r>
              <a:rPr lang="en-US" dirty="0" smtClean="0"/>
              <a:t>exercise we can say something like: </a:t>
            </a:r>
            <a:r>
              <a:rPr lang="en-US" sz="1200" kern="1200" dirty="0" smtClean="0">
                <a:solidFill>
                  <a:schemeClr val="tx1"/>
                </a:solidFill>
                <a:latin typeface="+mn-lt"/>
                <a:ea typeface="+mn-ea"/>
                <a:cs typeface="+mn-cs"/>
              </a:rPr>
              <a:t>the normal to the crystal under the crosshairs lies in (001), 25° from the a-axis.</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(Click Now)</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Wright never got to the point where he could routinely  say anything remotely similar because he didn’t have a computer to do the mind-numbing calculations; although he did give it a try. Those of us who came later, never implemented his ideas - a</a:t>
            </a:r>
            <a:r>
              <a:rPr lang="en-US" dirty="0" smtClean="0"/>
              <a:t>nd that’s why I put “lost and forgotten” in the title.</a:t>
            </a:r>
            <a:r>
              <a:rPr lang="en-US" sz="1200" kern="1200" dirty="0" smtClean="0">
                <a:solidFill>
                  <a:schemeClr val="tx1"/>
                </a:solidFill>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“Lost and forgotten” seems symptomatic of optical mineralogy and crystallography as it’s taught and practiced today. More and more is being “lost and forgotten.” Perhaps if we could do something new and interesting with</a:t>
            </a:r>
            <a:r>
              <a:rPr lang="en-US" dirty="0" smtClean="0"/>
              <a:t> the polarized light microscope, things might change.</a:t>
            </a:r>
            <a:endParaRPr lang="en-U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We have smart cars, smart phones, and even smart compasses but our microscopes are as dumb as ever. Today’s optical labs could have a computer with every microscope. On the computer there could be working programs that would take observations and return </a:t>
            </a:r>
            <a:r>
              <a:rPr lang="en-US" dirty="0" smtClean="0"/>
              <a:t>value-added information about the crystal we’re looking at. Wright’s ideas can provide us with value-added information.</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E1D7304-4200-704A-B934-7165F271CC37}"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Crystals of lower symmetry can be treated in much the same way as orthorhombic crystals. As with orthorhombic crystals, we need additional optical or crystallographic information to select the particular wave normal from the set with the desired birefringence or retardation. If the mineral we are working on lacks crystallographic features, such as cleavage, or the section we are looking at has non-descript optics, we won’t be able to select the particular wave normal that goes with our thin section. The photomicrograph shows two pyroxene crystals in a thin section of an Hawaiian basalt. They obviously have different orientations. The first, the one on the left, has an interference color approximately that expected when looking down the Bxa in a basaltic augite. The second has a retardation near 425 nm and must have a different wave normal than the first crystal.</a:t>
            </a:r>
          </a:p>
          <a:p>
            <a:endParaRPr lang="en-US" dirty="0" smtClean="0"/>
          </a:p>
          <a:p>
            <a:r>
              <a:rPr lang="en-US" dirty="0" smtClean="0"/>
              <a:t>Shown on the projection are the location of the crystal axes. Please note,  the c-axis does not plot at the centre of the diagram, which my brain, anyway, wants to tell me that it should as a result of looking at stereographic projections of crystals in standard orientation for many years.</a:t>
            </a:r>
            <a:endParaRPr lang="en-US" dirty="0"/>
          </a:p>
        </p:txBody>
      </p:sp>
      <p:sp>
        <p:nvSpPr>
          <p:cNvPr id="4" name="Slide Number Placeholder 3"/>
          <p:cNvSpPr>
            <a:spLocks noGrp="1"/>
          </p:cNvSpPr>
          <p:nvPr>
            <p:ph type="sldNum" sz="quarter" idx="10"/>
          </p:nvPr>
        </p:nvSpPr>
        <p:spPr/>
        <p:txBody>
          <a:bodyPr/>
          <a:lstStyle/>
          <a:p>
            <a:fld id="{9E1D7304-4200-704A-B934-7165F271CC37}"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This slide shows a photomicrograph and photos of the interference figure for the left crystal from the previous slide.</a:t>
            </a:r>
          </a:p>
          <a:p>
            <a:endParaRPr lang="en-US" dirty="0" smtClean="0"/>
          </a:p>
          <a:p>
            <a:r>
              <a:rPr lang="en-US" dirty="0" smtClean="0"/>
              <a:t>The two optic axes of augite tend to show different strengths of dispersion. Sections cut close to normal of one optic axis tend to show anomalous interference colors. Sections cut close to normal to the other optic axis show normal interference colors.</a:t>
            </a:r>
          </a:p>
          <a:p>
            <a:endParaRPr lang="en-US" dirty="0" smtClean="0"/>
          </a:p>
          <a:p>
            <a:r>
              <a:rPr lang="en-US" dirty="0" smtClean="0"/>
              <a:t>The dispersion has two sources: First, dispersion of the optic axes. This first dispersion affects both axes equally. Second, dispersion of the two axes of the indicatrix that lie in (010). In augite, these are the X and Z axes. This second dispersion increases the angle between the red and blue directions at one optic axis, the one near the crystallographic c-axis, and decreases the angle between the red and blue directions at the other. Consequently, the optic axis near the c-axis shows greater dispersion and the anomalous interference colors we see in orthoscopic light under crossed polars.</a:t>
            </a:r>
          </a:p>
          <a:p>
            <a:endParaRPr lang="en-US" dirty="0" smtClean="0"/>
          </a:p>
          <a:p>
            <a:r>
              <a:rPr lang="en-US" dirty="0" smtClean="0"/>
              <a:t>The interference figure shows a Bxa cross emerging at the edge of the field of view. The numerical aperture of the lens is 0.65 and an approximate refractive index for the section would be 1.689. The wave normal must be close to 23 degrees away from the Bxa. The dashed circle is drawn such that its circumference is 23 degrees from the Bxa. The wave normal must be one of the two wave that fall on the dashed circle and near the c-axis. The two are marked in red. They are crystallographically and optically equivalent, related as they are by the coincident mirror planes of the monoclinic lattice and orthorhombic indicatrix.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9E1D7304-4200-704A-B934-7165F271CC37}"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685800"/>
            <a:ext cx="4572000" cy="3429000"/>
          </a:xfrm>
        </p:spPr>
      </p:sp>
      <p:sp>
        <p:nvSpPr>
          <p:cNvPr id="3" name="Notes Placeholder 2"/>
          <p:cNvSpPr>
            <a:spLocks noGrp="1"/>
          </p:cNvSpPr>
          <p:nvPr>
            <p:ph type="body" idx="1"/>
          </p:nvPr>
        </p:nvSpPr>
        <p:spPr/>
        <p:txBody>
          <a:bodyPr>
            <a:normAutofit fontScale="77500" lnSpcReduction="20000"/>
          </a:bodyPr>
          <a:lstStyle/>
          <a:p>
            <a:r>
              <a:rPr lang="en-US" dirty="0" smtClean="0"/>
              <a:t>Selecting a wave normal for the section that shows the 425 nm retardation is slightly more complicated. The angle between the vibration directions and the traces of the {110} cleavages across the thin section serve to delimit the possible wave normals.</a:t>
            </a:r>
          </a:p>
          <a:p>
            <a:endParaRPr lang="en-US" dirty="0" smtClean="0"/>
          </a:p>
          <a:p>
            <a:r>
              <a:rPr lang="en-US" dirty="0" smtClean="0"/>
              <a:t>Only one cleavage trace is prominent in the photomicrograph.</a:t>
            </a:r>
          </a:p>
          <a:p>
            <a:endParaRPr lang="en-US" dirty="0" smtClean="0"/>
          </a:p>
          <a:p>
            <a:r>
              <a:rPr lang="en-US" dirty="0" smtClean="0"/>
              <a:t>(Click Now)</a:t>
            </a:r>
          </a:p>
          <a:p>
            <a:endParaRPr lang="en-US" dirty="0" smtClean="0"/>
          </a:p>
          <a:p>
            <a:r>
              <a:rPr lang="en-US" dirty="0" smtClean="0"/>
              <a:t>The red line parallels the prominent cleavage trace on the photomicrograph.</a:t>
            </a:r>
          </a:p>
          <a:p>
            <a:endParaRPr lang="en-US" dirty="0" smtClean="0"/>
          </a:p>
          <a:p>
            <a:r>
              <a:rPr lang="en-US" dirty="0" smtClean="0"/>
              <a:t>Because only one set of parallel cleavage traces is prominent, we know  the section is either cut parallel to the zone axis of the cleavage form, [001], with a wave normal perpendicular to the c-axis, or the section is cut roughly parallel to one cleavage trace and at a high angle to the other, or there is a section that can cut both cleavages and leave the traces semi-parallel in thin section.</a:t>
            </a:r>
          </a:p>
          <a:p>
            <a:endParaRPr lang="en-US" dirty="0" smtClean="0"/>
          </a:p>
          <a:p>
            <a:r>
              <a:rPr lang="en-US" dirty="0" smtClean="0"/>
              <a:t>The upper graph shows how the extinction angle between the fast direction and the cleavage trace should vary with wave normals to sections that a 425 nm retardation. The measured extinction angle is 60°. The horizontal black line on the upper graph marks this observed value.  It passes close to one data point for the 2</a:t>
            </a:r>
            <a:r>
              <a:rPr lang="en-US" baseline="30000" dirty="0" smtClean="0"/>
              <a:t>nd</a:t>
            </a:r>
            <a:r>
              <a:rPr lang="en-US" dirty="0" smtClean="0"/>
              <a:t> wave normal, the 17</a:t>
            </a:r>
            <a:r>
              <a:rPr lang="en-US" baseline="30000" dirty="0" smtClean="0"/>
              <a:t>th</a:t>
            </a:r>
            <a:r>
              <a:rPr lang="en-US" dirty="0" smtClean="0"/>
              <a:t> wave normal, and not too far from both data points for the 18</a:t>
            </a:r>
            <a:r>
              <a:rPr lang="en-US" baseline="30000" dirty="0" smtClean="0"/>
              <a:t>th</a:t>
            </a:r>
            <a:r>
              <a:rPr lang="en-US" dirty="0" smtClean="0"/>
              <a:t> wave normal. The wave normal for the thin section is likely one of these three. </a:t>
            </a:r>
          </a:p>
          <a:p>
            <a:endParaRPr lang="en-US" dirty="0" smtClean="0"/>
          </a:p>
          <a:p>
            <a:r>
              <a:rPr lang="en-US" dirty="0" smtClean="0"/>
              <a:t>(Click Now)</a:t>
            </a:r>
          </a:p>
          <a:p>
            <a:endParaRPr lang="en-US" dirty="0" smtClean="0"/>
          </a:p>
          <a:p>
            <a:r>
              <a:rPr lang="en-US" dirty="0" smtClean="0"/>
              <a:t>The lower graph show the expected angle between the traces of the cleavage planes across sections that show a 425 nm retardation. For the 1</a:t>
            </a:r>
            <a:r>
              <a:rPr lang="en-US" baseline="30000" dirty="0" smtClean="0"/>
              <a:t>st</a:t>
            </a:r>
            <a:r>
              <a:rPr lang="en-US" dirty="0" smtClean="0"/>
              <a:t>, 13</a:t>
            </a:r>
            <a:r>
              <a:rPr lang="en-US" baseline="30000" dirty="0" smtClean="0"/>
              <a:t>th</a:t>
            </a:r>
            <a:r>
              <a:rPr lang="en-US" dirty="0" smtClean="0"/>
              <a:t>, 18</a:t>
            </a:r>
            <a:r>
              <a:rPr lang="en-US" baseline="30000" dirty="0" smtClean="0"/>
              <a:t>th</a:t>
            </a:r>
            <a:r>
              <a:rPr lang="en-US" dirty="0" smtClean="0"/>
              <a:t>, and 21</a:t>
            </a:r>
            <a:r>
              <a:rPr lang="en-US" baseline="30000" dirty="0" smtClean="0"/>
              <a:t>st</a:t>
            </a:r>
            <a:r>
              <a:rPr lang="en-US" dirty="0" smtClean="0"/>
              <a:t> wave normal the expected angle is zero; the traces of the two cleavages would be parallel in these sections or one cleavage plane would be approximately parallel to the thin section (#18). Only the 18</a:t>
            </a:r>
            <a:r>
              <a:rPr lang="en-US" baseline="30000" dirty="0" smtClean="0"/>
              <a:t>th</a:t>
            </a:r>
            <a:r>
              <a:rPr lang="en-US" dirty="0" smtClean="0"/>
              <a:t> section has the measured extinction angle and is our best candidate for the wave normal to the thin section.</a:t>
            </a:r>
          </a:p>
          <a:p>
            <a:endParaRPr lang="en-US" dirty="0" smtClean="0"/>
          </a:p>
          <a:p>
            <a:r>
              <a:rPr lang="en-US" dirty="0" smtClean="0"/>
              <a:t>(Click Now)</a:t>
            </a:r>
          </a:p>
          <a:p>
            <a:endParaRPr lang="en-US" dirty="0" smtClean="0"/>
          </a:p>
          <a:p>
            <a:r>
              <a:rPr lang="en-US" dirty="0" smtClean="0"/>
              <a:t>Note that the 13</a:t>
            </a:r>
            <a:r>
              <a:rPr lang="en-US" baseline="30000" dirty="0" smtClean="0"/>
              <a:t>th</a:t>
            </a:r>
            <a:r>
              <a:rPr lang="en-US" dirty="0" smtClean="0"/>
              <a:t> wave normal practically lies in the plane, not a lattice plane, normal to the zone axis for the {110} cleavages. Any wave normal in this plane will display parallel cleavage traces.</a:t>
            </a:r>
          </a:p>
        </p:txBody>
      </p:sp>
      <p:sp>
        <p:nvSpPr>
          <p:cNvPr id="4" name="Slide Number Placeholder 3"/>
          <p:cNvSpPr>
            <a:spLocks noGrp="1"/>
          </p:cNvSpPr>
          <p:nvPr>
            <p:ph type="sldNum" sz="quarter" idx="10"/>
          </p:nvPr>
        </p:nvSpPr>
        <p:spPr/>
        <p:txBody>
          <a:bodyPr/>
          <a:lstStyle/>
          <a:p>
            <a:fld id="{9E1D7304-4200-704A-B934-7165F271CC37}"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Two pyroxene sections in one field of view. They </a:t>
            </a:r>
            <a:r>
              <a:rPr lang="en-US" smtClean="0"/>
              <a:t>have very different </a:t>
            </a:r>
            <a:r>
              <a:rPr lang="en-US" dirty="0" smtClean="0"/>
              <a:t>wave normals, not unexpected, perhaps. In some lava flows, however, we might expect phenocrysts to be aligned because of the currents in the flow. In many cases, by using birefringence as a petrographic indicator, we can determine this alignment.</a:t>
            </a:r>
            <a:endParaRPr lang="en-US" dirty="0"/>
          </a:p>
        </p:txBody>
      </p:sp>
      <p:sp>
        <p:nvSpPr>
          <p:cNvPr id="4" name="Slide Number Placeholder 3"/>
          <p:cNvSpPr>
            <a:spLocks noGrp="1"/>
          </p:cNvSpPr>
          <p:nvPr>
            <p:ph type="sldNum" sz="quarter" idx="10"/>
          </p:nvPr>
        </p:nvSpPr>
        <p:spPr/>
        <p:txBody>
          <a:bodyPr/>
          <a:lstStyle/>
          <a:p>
            <a:fld id="{9E1D7304-4200-704A-B934-7165F271CC37}"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those who are interested in optics, microscopes, and other good stuff, a more extensive written discussion is posted on the web site: </a:t>
            </a:r>
          </a:p>
          <a:p>
            <a:endParaRPr lang="en-US" dirty="0" smtClean="0"/>
          </a:p>
          <a:p>
            <a:r>
              <a:rPr lang="en-US" dirty="0" smtClean="0"/>
              <a:t>http://gtwist.ca</a:t>
            </a:r>
          </a:p>
          <a:p>
            <a:endParaRPr lang="en-US" dirty="0" smtClean="0"/>
          </a:p>
          <a:p>
            <a:r>
              <a:rPr lang="en-US" dirty="0" smtClean="0"/>
              <a:t>Programs, flash movies, and spread sheets that implement and extend the procedures described in this presentation can</a:t>
            </a:r>
            <a:r>
              <a:rPr lang="en-US" baseline="0" dirty="0" smtClean="0"/>
              <a:t> be found there as well</a:t>
            </a:r>
            <a:r>
              <a:rPr lang="en-US" dirty="0" smtClean="0"/>
              <a:t>.</a:t>
            </a:r>
          </a:p>
          <a:p>
            <a:endParaRPr lang="en-US" dirty="0" smtClean="0"/>
          </a:p>
          <a:p>
            <a:r>
              <a:rPr lang="en-US" dirty="0" smtClean="0"/>
              <a:t>Thank you.</a:t>
            </a:r>
            <a:endParaRPr lang="en-US" dirty="0"/>
          </a:p>
        </p:txBody>
      </p:sp>
      <p:sp>
        <p:nvSpPr>
          <p:cNvPr id="4" name="Slide Number Placeholder 3"/>
          <p:cNvSpPr>
            <a:spLocks noGrp="1"/>
          </p:cNvSpPr>
          <p:nvPr>
            <p:ph type="sldNum" sz="quarter" idx="10"/>
          </p:nvPr>
        </p:nvSpPr>
        <p:spPr/>
        <p:txBody>
          <a:bodyPr/>
          <a:lstStyle/>
          <a:p>
            <a:fld id="{9E1D7304-4200-704A-B934-7165F271CC37}" type="slidenum">
              <a:rPr lang="en-US" smtClean="0"/>
              <a:pPr/>
              <a:t>14</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We come to birefringence through interference colors. On the left is a photomicrograph of olivine that shows interference colors on the boundary between first and second order;  colors that correspond to retardations near 550 nm. Computer aided estimates of the retardation in the centre part of the grain suggest a value of 515.1 plus or minus 0.59 nm.</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On the right is the traditional Michel-Levy chart that appears in almost every book on optical mineralogy ever written. Examples include Bloss (1961), Deer, </a:t>
            </a:r>
            <a:r>
              <a:rPr lang="en-US" sz="1200" i="1" kern="1200" dirty="0" smtClean="0">
                <a:solidFill>
                  <a:schemeClr val="tx1"/>
                </a:solidFill>
                <a:latin typeface="+mn-lt"/>
                <a:ea typeface="+mn-ea"/>
                <a:cs typeface="+mn-cs"/>
              </a:rPr>
              <a:t>et al</a:t>
            </a:r>
            <a:r>
              <a:rPr lang="en-US" sz="1200" kern="1200" dirty="0" smtClean="0">
                <a:solidFill>
                  <a:schemeClr val="tx1"/>
                </a:solidFill>
                <a:latin typeface="+mn-lt"/>
                <a:ea typeface="+mn-ea"/>
                <a:cs typeface="+mn-cs"/>
              </a:rPr>
              <a:t>. (1992), Nesse (2004), and Dyar, </a:t>
            </a:r>
            <a:r>
              <a:rPr lang="en-US" sz="1200" i="1" kern="1200" dirty="0" smtClean="0">
                <a:solidFill>
                  <a:schemeClr val="tx1"/>
                </a:solidFill>
                <a:latin typeface="+mn-lt"/>
                <a:ea typeface="+mn-ea"/>
                <a:cs typeface="+mn-cs"/>
              </a:rPr>
              <a:t>et al</a:t>
            </a:r>
            <a:r>
              <a:rPr lang="en-US" sz="1200" kern="1200" dirty="0" smtClean="0">
                <a:solidFill>
                  <a:schemeClr val="tx1"/>
                </a:solidFill>
                <a:latin typeface="+mn-lt"/>
                <a:ea typeface="+mn-ea"/>
                <a:cs typeface="+mn-cs"/>
              </a:rPr>
              <a:t>. (2008)</a:t>
            </a:r>
            <a:r>
              <a:rPr lang="en-US" dirty="0" smtClean="0"/>
              <a:t>. </a:t>
            </a:r>
            <a:r>
              <a:rPr lang="en-US" sz="1200" kern="1200" baseline="0" dirty="0" smtClean="0">
                <a:solidFill>
                  <a:schemeClr val="tx1"/>
                </a:solidFill>
                <a:latin typeface="+mn-lt"/>
                <a:ea typeface="+mn-ea"/>
                <a:cs typeface="+mn-cs"/>
              </a:rPr>
              <a:t>Actually, the traditional chart of retardation versus mineral thickness, with lines of constant birefringence shown as curves atop the chart, is not the most convenient for thin section work.</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A plot of retardation versus birefringence would help us more directly connect observation of interference color with birefringence.</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a:defRPr/>
            </a:pPr>
            <a:r>
              <a:rPr lang="en-US" dirty="0" smtClean="0"/>
              <a:t>(Click Now)</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a:defRPr/>
            </a:pPr>
            <a:r>
              <a:rPr lang="en-US" dirty="0" smtClean="0"/>
              <a:t>The orange lines on such a diagram, shown on the screen, represent constant thin section thickness. The heavy line corresponds to a thickness of 0.03 mm, the expected standard. Thin sections, if competently crafted should be near 0.03 mm thick. The purple color in the centre of the crystal matches a color with a retardation of 515 nm, which is equivalent to a birefringence of 0.0172 for an 0.03 mm thin section.</a:t>
            </a:r>
            <a:endParaRPr lang="en-US" sz="1200" kern="1200" baseline="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a:defRPr/>
            </a:pPr>
            <a:r>
              <a:rPr lang="en-US" dirty="0" smtClean="0"/>
              <a:t>These different kinds of Michel-Levy diagrams can now be created with computers. Kato offers one such program in versions that run on both MAC’s and PC’s. The URL is shown on the screen.</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important point: From  the observed interference color we find the birefringence by dividing the retardation by 30000 for a thin section thickness of 0.03 mm.</a:t>
            </a:r>
          </a:p>
          <a:p>
            <a:endParaRPr lang="en-US" dirty="0"/>
          </a:p>
        </p:txBody>
      </p:sp>
      <p:sp>
        <p:nvSpPr>
          <p:cNvPr id="4" name="Slide Number Placeholder 3"/>
          <p:cNvSpPr>
            <a:spLocks noGrp="1"/>
          </p:cNvSpPr>
          <p:nvPr>
            <p:ph type="sldNum" sz="quarter" idx="10"/>
          </p:nvPr>
        </p:nvSpPr>
        <p:spPr/>
        <p:txBody>
          <a:bodyPr/>
          <a:lstStyle/>
          <a:p>
            <a:fld id="{9E1D7304-4200-704A-B934-7165F271CC37}"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know the orientation, we require the location of a vector in some frame of reference. The most convenient frame of reference is the indicatrix.</a:t>
            </a:r>
          </a:p>
          <a:p>
            <a:endParaRPr lang="en-US" dirty="0" smtClean="0"/>
          </a:p>
          <a:p>
            <a:r>
              <a:rPr lang="en-US" dirty="0" smtClean="0"/>
              <a:t>Wright showed that we must know five quantities if we want to calculate the components of the wave normal perpendicular to our thin section. These five required quantities are the principal refractive indices, </a:t>
            </a:r>
            <a:r>
              <a:rPr lang="en-US" dirty="0" smtClean="0">
                <a:latin typeface="Symbol" pitchFamily="18" charset="2"/>
              </a:rPr>
              <a:t>a, b, g, </a:t>
            </a:r>
            <a:r>
              <a:rPr lang="en-US" dirty="0" smtClean="0"/>
              <a:t>and the refractive indices of the fast and slow rays, </a:t>
            </a:r>
            <a:r>
              <a:rPr lang="en-US" dirty="0" smtClean="0">
                <a:latin typeface="Symbol" pitchFamily="18" charset="2"/>
              </a:rPr>
              <a:t>a</a:t>
            </a:r>
            <a:r>
              <a:rPr lang="en-US" dirty="0" smtClean="0"/>
              <a:t>’ and </a:t>
            </a:r>
            <a:r>
              <a:rPr lang="en-US" dirty="0" smtClean="0">
                <a:latin typeface="Symbol" pitchFamily="18" charset="2"/>
              </a:rPr>
              <a:t>g</a:t>
            </a:r>
            <a:r>
              <a:rPr lang="en-US" dirty="0" smtClean="0"/>
              <a:t>’, for the mineral plate we’re looking at (Click Now).</a:t>
            </a:r>
          </a:p>
          <a:p>
            <a:endParaRPr lang="en-US" dirty="0" smtClean="0"/>
          </a:p>
          <a:p>
            <a:r>
              <a:rPr lang="en-US" dirty="0" smtClean="0"/>
              <a:t>The components of the wave normal vector, scaled to unity, are three numbers (Click Now) equal to the direction cosines of a line perpendicular to the thin section and parallel to the axis of the microscope.</a:t>
            </a:r>
          </a:p>
          <a:p>
            <a:endParaRPr lang="en-US" dirty="0" smtClean="0"/>
          </a:p>
          <a:p>
            <a:r>
              <a:rPr lang="en-US" dirty="0" smtClean="0"/>
              <a:t>The principal indices, </a:t>
            </a:r>
            <a:r>
              <a:rPr lang="en-US" dirty="0" smtClean="0">
                <a:latin typeface="Symbol" pitchFamily="18" charset="2"/>
              </a:rPr>
              <a:t>a, b, g, </a:t>
            </a:r>
            <a:r>
              <a:rPr lang="en-US" dirty="0" smtClean="0"/>
              <a:t> we can look up in mineralogy texts, such as Bloss, Deer, </a:t>
            </a:r>
            <a:r>
              <a:rPr lang="en-US" i="1" dirty="0" smtClean="0"/>
              <a:t>et al</a:t>
            </a:r>
            <a:r>
              <a:rPr lang="en-US" dirty="0" smtClean="0"/>
              <a:t>., Nesse, or Dyar, </a:t>
            </a:r>
            <a:r>
              <a:rPr lang="en-US" i="1" dirty="0" smtClean="0"/>
              <a:t>et al</a:t>
            </a:r>
            <a:r>
              <a:rPr lang="en-US" dirty="0" smtClean="0"/>
              <a:t>. Sometimes we have to massage the principal values to account for particular compositional effects and to achieve consistency.</a:t>
            </a:r>
          </a:p>
          <a:p>
            <a:endParaRPr lang="en-US" dirty="0" smtClean="0"/>
          </a:p>
          <a:p>
            <a:r>
              <a:rPr lang="en-US" dirty="0" smtClean="0"/>
              <a:t>We are left with the task of finding the refractive indices of the fast and slow rays, </a:t>
            </a:r>
            <a:r>
              <a:rPr lang="en-US" dirty="0" smtClean="0">
                <a:latin typeface="Symbol" pitchFamily="18" charset="2"/>
              </a:rPr>
              <a:t>a</a:t>
            </a:r>
            <a:r>
              <a:rPr lang="en-US" dirty="0" smtClean="0"/>
              <a:t>’ and </a:t>
            </a:r>
            <a:r>
              <a:rPr lang="en-US" dirty="0" smtClean="0">
                <a:latin typeface="Symbol" pitchFamily="18" charset="2"/>
              </a:rPr>
              <a:t>g</a:t>
            </a:r>
            <a:r>
              <a:rPr lang="en-US" dirty="0" smtClean="0"/>
              <a:t>’. This is where birefringence comes in.</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9E1D7304-4200-704A-B934-7165F271CC37}"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038600"/>
          </a:xfrm>
        </p:spPr>
        <p:txBody>
          <a:bodyPr>
            <a:normAutofit/>
          </a:bodyPr>
          <a:lstStyle/>
          <a:p>
            <a:r>
              <a:rPr lang="en-US" dirty="0" smtClean="0"/>
              <a:t>Unfortunately, the birefringence is the difference between refractive indices of the slow and fast rays, not the indices themselves. However, the indicatrix has a special property that allows us to find </a:t>
            </a:r>
            <a:r>
              <a:rPr lang="en-US" b="1" u="sng" dirty="0" smtClean="0"/>
              <a:t>all</a:t>
            </a:r>
            <a:r>
              <a:rPr lang="en-US" dirty="0" smtClean="0"/>
              <a:t> the wave normals for sections that show the same birefringence.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a:defRPr/>
            </a:pPr>
            <a:r>
              <a:rPr lang="en-US" baseline="0" dirty="0" smtClean="0"/>
              <a:t>This special property requires that </a:t>
            </a:r>
            <a:r>
              <a:rPr lang="en-US" baseline="0" dirty="0" smtClean="0">
                <a:latin typeface="Symbol" pitchFamily="18" charset="2"/>
              </a:rPr>
              <a:t>g</a:t>
            </a:r>
            <a:r>
              <a:rPr lang="en-US" baseline="0" dirty="0" smtClean="0"/>
              <a:t>’ be greater than or equal to </a:t>
            </a:r>
            <a:r>
              <a:rPr lang="en-US" baseline="0" dirty="0" smtClean="0">
                <a:latin typeface="Symbol" charset="2"/>
                <a:cs typeface="Symbol" charset="2"/>
              </a:rPr>
              <a:t>b</a:t>
            </a:r>
            <a:r>
              <a:rPr lang="en-US" baseline="0" dirty="0" smtClean="0"/>
              <a:t> and </a:t>
            </a:r>
            <a:r>
              <a:rPr lang="en-US" baseline="0" dirty="0" smtClean="0">
                <a:latin typeface="Symbol" charset="2"/>
                <a:cs typeface="Symbol" charset="2"/>
              </a:rPr>
              <a:t>a</a:t>
            </a:r>
            <a:r>
              <a:rPr lang="en-US" baseline="0" dirty="0" smtClean="0"/>
              <a:t>’ be less than or equal to </a:t>
            </a:r>
            <a:r>
              <a:rPr lang="en-US" dirty="0" smtClean="0">
                <a:latin typeface="Symbol" charset="2"/>
                <a:cs typeface="Symbol" charset="2"/>
              </a:rPr>
              <a:t>b</a:t>
            </a:r>
            <a:r>
              <a:rPr lang="en-US" baseline="0" dirty="0" smtClean="0"/>
              <a:t>. In other words, there is a limited range of values that </a:t>
            </a:r>
            <a:r>
              <a:rPr lang="en-US" baseline="0" dirty="0" smtClean="0">
                <a:latin typeface="Symbol" charset="2"/>
                <a:cs typeface="Symbol" charset="2"/>
              </a:rPr>
              <a:t>a</a:t>
            </a:r>
            <a:r>
              <a:rPr lang="en-US" baseline="0" dirty="0" smtClean="0"/>
              <a:t>’ and </a:t>
            </a:r>
            <a:r>
              <a:rPr lang="en-US" baseline="0" dirty="0" smtClean="0">
                <a:latin typeface="Symbol" charset="2"/>
                <a:cs typeface="Symbol" charset="2"/>
              </a:rPr>
              <a:t>g</a:t>
            </a:r>
            <a:r>
              <a:rPr lang="en-US" baseline="0" dirty="0" smtClean="0"/>
              <a:t>’ can take when separated by a fixed birefringence.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Not just single values of the refractive indices must meet these criteria but all possible values of </a:t>
            </a:r>
            <a:r>
              <a:rPr lang="en-US" baseline="0" dirty="0" smtClean="0">
                <a:latin typeface="Symbol" pitchFamily="18" charset="2"/>
              </a:rPr>
              <a:t>a</a:t>
            </a:r>
            <a:r>
              <a:rPr lang="en-US" baseline="0" dirty="0" smtClean="0"/>
              <a:t>’ must be less than or equal to </a:t>
            </a:r>
            <a:r>
              <a:rPr lang="en-US" baseline="0" dirty="0" smtClean="0">
                <a:latin typeface="Symbol" pitchFamily="18" charset="2"/>
              </a:rPr>
              <a:t>b</a:t>
            </a:r>
            <a:r>
              <a:rPr lang="en-US" baseline="0" dirty="0" smtClean="0"/>
              <a:t> and all possible values of </a:t>
            </a:r>
            <a:r>
              <a:rPr lang="en-US" baseline="0" dirty="0" smtClean="0">
                <a:latin typeface="Symbol" pitchFamily="18" charset="2"/>
              </a:rPr>
              <a:t>g</a:t>
            </a:r>
            <a:r>
              <a:rPr lang="en-US" baseline="0" dirty="0" smtClean="0"/>
              <a:t>’ must be greater than or equal to </a:t>
            </a:r>
            <a:r>
              <a:rPr lang="en-US" baseline="0" dirty="0" smtClean="0">
                <a:latin typeface="Symbol" pitchFamily="18" charset="2"/>
              </a:rPr>
              <a:t>b</a:t>
            </a:r>
            <a:r>
              <a:rPr lang="en-US"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(Click Now)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As the red brackets slide along, </a:t>
            </a:r>
            <a:r>
              <a:rPr lang="en-US" dirty="0" smtClean="0">
                <a:latin typeface="Symbol" charset="2"/>
                <a:cs typeface="Symbol" charset="2"/>
              </a:rPr>
              <a:t>a</a:t>
            </a:r>
            <a:r>
              <a:rPr lang="en-US" dirty="0" smtClean="0">
                <a:cs typeface="Symbol" charset="2"/>
              </a:rPr>
              <a:t>’ and </a:t>
            </a:r>
            <a:r>
              <a:rPr lang="en-US" dirty="0" smtClean="0">
                <a:latin typeface="Symbol" charset="2"/>
                <a:cs typeface="Symbol" charset="2"/>
              </a:rPr>
              <a:t>g</a:t>
            </a:r>
            <a:r>
              <a:rPr lang="en-US" dirty="0" smtClean="0">
                <a:cs typeface="Symbol" charset="2"/>
              </a:rPr>
              <a:t>’ will take on all possible values consistent with the values of the principal refractive indices and the birefringence. Thus we find all the possible values of </a:t>
            </a:r>
            <a:r>
              <a:rPr lang="en-US" dirty="0" smtClean="0">
                <a:latin typeface="Symbol" charset="2"/>
                <a:cs typeface="Symbol" charset="2"/>
              </a:rPr>
              <a:t>a</a:t>
            </a:r>
            <a:r>
              <a:rPr lang="en-US" dirty="0" smtClean="0">
                <a:cs typeface="Symbol" charset="2"/>
              </a:rPr>
              <a:t>’ and </a:t>
            </a:r>
            <a:r>
              <a:rPr lang="en-US" dirty="0" smtClean="0">
                <a:latin typeface="Symbol" charset="2"/>
                <a:cs typeface="Symbol" charset="2"/>
              </a:rPr>
              <a:t>g</a:t>
            </a:r>
            <a:r>
              <a:rPr lang="en-US" dirty="0" smtClean="0">
                <a:cs typeface="Symbol" charset="2"/>
              </a:rPr>
              <a:t>’ we need.</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latin typeface="Symbol" charset="2"/>
              <a:cs typeface="Symbol" charset="2"/>
            </a:endParaRPr>
          </a:p>
        </p:txBody>
      </p:sp>
      <p:sp>
        <p:nvSpPr>
          <p:cNvPr id="4" name="Slide Number Placeholder 3"/>
          <p:cNvSpPr>
            <a:spLocks noGrp="1"/>
          </p:cNvSpPr>
          <p:nvPr>
            <p:ph type="sldNum" sz="quarter" idx="10"/>
          </p:nvPr>
        </p:nvSpPr>
        <p:spPr/>
        <p:txBody>
          <a:bodyPr/>
          <a:lstStyle/>
          <a:p>
            <a:fld id="{9E1D7304-4200-704A-B934-7165F271CC37}"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So, how do we pick out the one wave normal we need from all those connected to sections that show the same birefringence?</a:t>
            </a:r>
          </a:p>
          <a:p>
            <a:endParaRPr lang="en-US" dirty="0" smtClean="0"/>
          </a:p>
          <a:p>
            <a:r>
              <a:rPr lang="en-US" dirty="0" smtClean="0"/>
              <a:t>I’ve found an upper hemisphere</a:t>
            </a:r>
            <a:r>
              <a:rPr lang="en-US" baseline="0" dirty="0" smtClean="0"/>
              <a:t>, stereographic projection a most useful tool for selecting the</a:t>
            </a:r>
            <a:r>
              <a:rPr lang="en-US" dirty="0" smtClean="0"/>
              <a:t> particular wave normal</a:t>
            </a:r>
            <a:r>
              <a:rPr lang="en-US" baseline="0" dirty="0" smtClean="0"/>
              <a:t>.</a:t>
            </a:r>
            <a:r>
              <a:rPr lang="en-US" dirty="0" smtClean="0"/>
              <a:t> </a:t>
            </a:r>
            <a:r>
              <a:rPr lang="en-US" baseline="0" dirty="0" smtClean="0"/>
              <a:t>On the projection are plotted the elements of the biaxial indicatrix, including the optic axes, labeled OA. The</a:t>
            </a:r>
            <a:r>
              <a:rPr lang="en-US" dirty="0" smtClean="0"/>
              <a:t> acute bisectrix, the</a:t>
            </a:r>
            <a:r>
              <a:rPr lang="en-US" baseline="0" dirty="0" smtClean="0"/>
              <a:t> Bxa, plots at the centre of the projection. The obtuse bisectrix, the Bxo, lies along the N-S diameter and the optic normal, ON, lies along the E-W diameter.</a:t>
            </a:r>
          </a:p>
          <a:p>
            <a:endParaRPr lang="en-US" dirty="0" smtClean="0"/>
          </a:p>
          <a:p>
            <a:r>
              <a:rPr lang="en-US" dirty="0" smtClean="0"/>
              <a:t>The trick is to look on these elements as wave normals. Looking down an optic axis, we see a section with zero birefringence. Looking down the optic normal, we see a section that shows the maximum birefringence for that particular crystal.  Looking down the Bxa and the Bxo, we will see interference colors corresponding to intermediate values of the birefringence.</a:t>
            </a:r>
          </a:p>
          <a:p>
            <a:endParaRPr lang="en-US" dirty="0" smtClean="0"/>
          </a:p>
          <a:p>
            <a:r>
              <a:rPr lang="en-US" dirty="0" smtClean="0"/>
              <a:t>(Click Now) </a:t>
            </a:r>
          </a:p>
          <a:p>
            <a:endParaRPr lang="en-US" dirty="0" smtClean="0"/>
          </a:p>
          <a:p>
            <a:r>
              <a:rPr lang="en-US" dirty="0" smtClean="0"/>
              <a:t>The order in which the retardations fall on a Michel-Levy color strip is always the same: OA at zero, Bxa, Bxo, finally the ON.</a:t>
            </a:r>
          </a:p>
          <a:p>
            <a:endParaRPr lang="en-US" dirty="0" smtClean="0"/>
          </a:p>
          <a:p>
            <a:r>
              <a:rPr lang="en-US" dirty="0" smtClean="0"/>
              <a:t>Between an optic axis and the Bxo will lie a wave normal for a section that displays the Bxa retardation.</a:t>
            </a:r>
          </a:p>
          <a:p>
            <a:endParaRPr lang="en-US" dirty="0" smtClean="0"/>
          </a:p>
          <a:p>
            <a:r>
              <a:rPr lang="en-US" dirty="0" smtClean="0"/>
              <a:t>(Click Now)</a:t>
            </a:r>
          </a:p>
          <a:p>
            <a:endParaRPr lang="en-US" dirty="0" smtClean="0"/>
          </a:p>
          <a:p>
            <a:r>
              <a:rPr lang="en-US" dirty="0" smtClean="0"/>
              <a:t>Likewise, between an optic axis and the optic normal will lie a wave normal that displays the Bxa retardation and another that displays the Bxo retardation.</a:t>
            </a:r>
          </a:p>
          <a:p>
            <a:endParaRPr lang="en-US" dirty="0" smtClean="0"/>
          </a:p>
          <a:p>
            <a:r>
              <a:rPr lang="en-US" dirty="0" smtClean="0"/>
              <a:t>(Click Now)</a:t>
            </a:r>
          </a:p>
          <a:p>
            <a:endParaRPr lang="en-US" dirty="0" smtClean="0"/>
          </a:p>
          <a:p>
            <a:r>
              <a:rPr lang="en-US" dirty="0" smtClean="0"/>
              <a:t>These distributions suggest wave normals for sections of constant birefringence will fall in regular patterns.</a:t>
            </a:r>
          </a:p>
        </p:txBody>
      </p:sp>
      <p:sp>
        <p:nvSpPr>
          <p:cNvPr id="4" name="Slide Number Placeholder 3"/>
          <p:cNvSpPr>
            <a:spLocks noGrp="1"/>
          </p:cNvSpPr>
          <p:nvPr>
            <p:ph type="sldNum" sz="quarter" idx="10"/>
          </p:nvPr>
        </p:nvSpPr>
        <p:spPr/>
        <p:txBody>
          <a:bodyPr/>
          <a:lstStyle/>
          <a:p>
            <a:fld id="{9E1D7304-4200-704A-B934-7165F271CC37}"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Calculations with Wright’s algorithm produce this kind of pattern for wave normals to sections that show the Bxa color. They fall in a figure eight pattern centered on the Bxa itself.</a:t>
            </a:r>
          </a:p>
          <a:p>
            <a:endParaRPr lang="en-US" dirty="0" smtClean="0"/>
          </a:p>
          <a:p>
            <a:r>
              <a:rPr lang="en-US" dirty="0" smtClean="0"/>
              <a:t>(Click Now)</a:t>
            </a:r>
          </a:p>
          <a:p>
            <a:endParaRPr lang="en-US" dirty="0" smtClean="0"/>
          </a:p>
          <a:p>
            <a:r>
              <a:rPr lang="en-US" dirty="0" smtClean="0"/>
              <a:t>Similar calculations serve to locate wave normals to sections that show the Bxo color. They plot in a pattern stretching from the north pole of the projection to the south pole, between the Bxa pattern and the optic normal.</a:t>
            </a:r>
            <a:endParaRPr lang="en-US" dirty="0"/>
          </a:p>
        </p:txBody>
      </p:sp>
      <p:sp>
        <p:nvSpPr>
          <p:cNvPr id="4" name="Slide Number Placeholder 3"/>
          <p:cNvSpPr>
            <a:spLocks noGrp="1"/>
          </p:cNvSpPr>
          <p:nvPr>
            <p:ph type="sldNum" sz="quarter" idx="10"/>
          </p:nvPr>
        </p:nvSpPr>
        <p:spPr/>
        <p:txBody>
          <a:bodyPr/>
          <a:lstStyle/>
          <a:p>
            <a:fld id="{9E1D7304-4200-704A-B934-7165F271CC37}"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sets of wave normals for sections that show the same interference colors as sections perpendicular to the Bxo and Bxa divide the stereographic projection into three distinct areas.</a:t>
            </a:r>
          </a:p>
          <a:p>
            <a:endParaRPr lang="en-US" dirty="0" smtClean="0"/>
          </a:p>
          <a:p>
            <a:pPr marL="228600" indent="-228600">
              <a:buAutoNum type="arabicPeriod"/>
            </a:pPr>
            <a:r>
              <a:rPr lang="en-US" dirty="0" smtClean="0"/>
              <a:t>The first area, shown in light gray, contains all the wave normals that will display interference colors between that of the Bxo and the optic normal.</a:t>
            </a:r>
          </a:p>
          <a:p>
            <a:pPr marL="228600" indent="-228600">
              <a:buAutoNum type="arabicPeriod"/>
            </a:pPr>
            <a:r>
              <a:rPr lang="en-US" dirty="0" smtClean="0"/>
              <a:t>The second area, shown in medium gray, contains all the wave normals that will display interference colors between that of the Bxo and the Bxa.</a:t>
            </a:r>
          </a:p>
          <a:p>
            <a:pPr marL="228600" indent="-228600">
              <a:buAutoNum type="arabicPeriod"/>
            </a:pPr>
            <a:r>
              <a:rPr lang="en-US" dirty="0" smtClean="0"/>
              <a:t>The third, and last area, contains all the wave normals that will show interference colors between the black of the circular sections and that of the Bxa.</a:t>
            </a:r>
          </a:p>
          <a:p>
            <a:pPr marL="228600" indent="-228600">
              <a:buAutoNum type="arabicPeriod"/>
            </a:pPr>
            <a:endParaRPr lang="en-US" dirty="0" smtClean="0"/>
          </a:p>
          <a:p>
            <a:r>
              <a:rPr lang="en-US" dirty="0" smtClean="0"/>
              <a:t>By inspection, we can locate the area in which the wave normal for an observed interference color will fall. All we need need to do is look up the principal refractive indices in a mineralogy text, or in a data base on our handy computer, and locate the expected interference colors on a Michel-Levy color strip. </a:t>
            </a:r>
          </a:p>
          <a:p>
            <a:endParaRPr lang="en-US" dirty="0" smtClean="0"/>
          </a:p>
          <a:p>
            <a:r>
              <a:rPr lang="en-US" dirty="0" smtClean="0"/>
              <a:t>We then look at the thin section and decide in which range the observed interference color falls. With minimal effort, we have constrained the location of the wave normal in indicatrix space.</a:t>
            </a:r>
          </a:p>
          <a:p>
            <a:endParaRPr lang="en-US" dirty="0" smtClean="0"/>
          </a:p>
          <a:p>
            <a:r>
              <a:rPr lang="en-US" dirty="0" smtClean="0"/>
              <a:t> </a:t>
            </a:r>
            <a:endParaRPr lang="en-US" dirty="0"/>
          </a:p>
        </p:txBody>
      </p:sp>
      <p:sp>
        <p:nvSpPr>
          <p:cNvPr id="4" name="Slide Number Placeholder 3"/>
          <p:cNvSpPr>
            <a:spLocks noGrp="1"/>
          </p:cNvSpPr>
          <p:nvPr>
            <p:ph type="sldNum" sz="quarter" idx="10"/>
          </p:nvPr>
        </p:nvSpPr>
        <p:spPr/>
        <p:txBody>
          <a:bodyPr/>
          <a:lstStyle/>
          <a:p>
            <a:fld id="{9E1D7304-4200-704A-B934-7165F271CC37}"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can move beyond just placing our wave normal in one of the several areas if we combine birefringence with other crystallographic or optical information. The photomicrograph shows an olivine crystal with a retardation is 426 nm. The pattern of wave normals that will show the interference color for this particular retardation plot as orange circles on the stereographic projection. The wave normal we seek must be among them.</a:t>
            </a:r>
          </a:p>
          <a:p>
            <a:endParaRPr lang="en-US" dirty="0" smtClean="0"/>
          </a:p>
          <a:p>
            <a:r>
              <a:rPr lang="en-US" dirty="0" smtClean="0"/>
              <a:t>The crystal form that commonly terminates olivine crystals in basaltic rocks is {021}. In thin section, phenocrysts show the shape of a barn roof in outline. {100} and {001} are two other common crystal forms on olivine. This particular crystal, in the photomicrograph, shows straight and symmetrical extinction with respect to the traces of the crystal forms. The wave normals associated with sections that show such extinction behavior must plot on the north south axis of the stereographic projection. There are four such wave normals. Only two of them are crystallographically distinct because of the symmetry elements of the indicatrix and the crystal lattice. We need only look at either the two north of the E-W diameter or at the two south of it.</a:t>
            </a:r>
          </a:p>
          <a:p>
            <a:endParaRPr lang="en-US" dirty="0" smtClean="0"/>
          </a:p>
          <a:p>
            <a:r>
              <a:rPr lang="en-US" dirty="0" smtClean="0"/>
              <a:t> (Click Now)</a:t>
            </a:r>
          </a:p>
          <a:p>
            <a:endParaRPr lang="en-US" dirty="0" smtClean="0"/>
          </a:p>
          <a:p>
            <a:r>
              <a:rPr lang="en-US" dirty="0" smtClean="0"/>
              <a:t>To decide which of the two is our wave normal, we plot the faces in {021} as great circles and then we look at what the angles between the traces of the {021} faces should be in the two possible thin sections perpendicular to the two wave normals.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9E1D7304-4200-704A-B934-7165F271CC37}"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The two possible thin sections are represented by white great circles on the stereographic projection.</a:t>
            </a:r>
          </a:p>
          <a:p>
            <a:endParaRPr lang="en-US" dirty="0" smtClean="0"/>
          </a:p>
          <a:p>
            <a:r>
              <a:rPr lang="en-US" dirty="0" smtClean="0"/>
              <a:t>The diagrams on the right side of the screen schematically show the expected outline of the traces of the faces in {021} as they would appear in thin section. The measured value in the photomicrograph is 84°. The expected values are 87° or 37°. The upper diagram obviously has an outline that more closely agrees with the thin section than does the lower.</a:t>
            </a:r>
          </a:p>
          <a:p>
            <a:endParaRPr lang="en-US" dirty="0" smtClean="0"/>
          </a:p>
          <a:p>
            <a:r>
              <a:rPr lang="en-US" dirty="0" smtClean="0"/>
              <a:t>(Click Now)</a:t>
            </a:r>
          </a:p>
          <a:p>
            <a:endParaRPr lang="en-US" dirty="0" smtClean="0"/>
          </a:p>
          <a:p>
            <a:r>
              <a:rPr lang="en-US" dirty="0" smtClean="0"/>
              <a:t>The components of the wave normal, remember, are the direction cosines of the angles between the wave normal and the axes of the indicatrix. These are calculated with Wright’s algorithm and listed in the table; </a:t>
            </a:r>
            <a:r>
              <a:rPr lang="en-US" i="1" dirty="0" smtClean="0"/>
              <a:t>w</a:t>
            </a:r>
            <a:r>
              <a:rPr lang="en-US" baseline="-25000" dirty="0" smtClean="0"/>
              <a:t>3</a:t>
            </a:r>
            <a:r>
              <a:rPr lang="en-US" dirty="0" smtClean="0"/>
              <a:t> is the cosine of the angle between the wave normal and the Bxo.</a:t>
            </a:r>
          </a:p>
          <a:p>
            <a:endParaRPr lang="en-US" dirty="0" smtClean="0"/>
          </a:p>
          <a:p>
            <a:r>
              <a:rPr lang="en-US" dirty="0" smtClean="0"/>
              <a:t>At this point we can smile because we have located the wave normal for this particular crystal plate as lying in (001) and at an angle of approximately 25° from the Bxo (a-axis).</a:t>
            </a:r>
          </a:p>
          <a:p>
            <a:endParaRPr lang="en-US" dirty="0" smtClean="0"/>
          </a:p>
        </p:txBody>
      </p:sp>
      <p:sp>
        <p:nvSpPr>
          <p:cNvPr id="4" name="Slide Number Placeholder 3"/>
          <p:cNvSpPr>
            <a:spLocks noGrp="1"/>
          </p:cNvSpPr>
          <p:nvPr>
            <p:ph type="sldNum" sz="quarter" idx="10"/>
          </p:nvPr>
        </p:nvSpPr>
        <p:spPr/>
        <p:txBody>
          <a:bodyPr/>
          <a:lstStyle/>
          <a:p>
            <a:fld id="{9E1D7304-4200-704A-B934-7165F271CC37}"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B6EA073-6304-45AD-A385-DAA20A4E06A1}" type="datetimeFigureOut">
              <a:rPr lang="en-US" smtClean="0"/>
              <a:pPr/>
              <a:t>2013-10-19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B566C61-3027-4D93-9C07-32CAFC4B3F33}"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6EA073-6304-45AD-A385-DAA20A4E06A1}" type="datetimeFigureOut">
              <a:rPr lang="en-US" smtClean="0"/>
              <a:pPr/>
              <a:t>2013-10-19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B566C61-3027-4D93-9C07-32CAFC4B3F33}"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6EA073-6304-45AD-A385-DAA20A4E06A1}" type="datetimeFigureOut">
              <a:rPr lang="en-US" smtClean="0"/>
              <a:pPr/>
              <a:t>2013-10-19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B566C61-3027-4D93-9C07-32CAFC4B3F33}"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6EA073-6304-45AD-A385-DAA20A4E06A1}" type="datetimeFigureOut">
              <a:rPr lang="en-US" smtClean="0"/>
              <a:pPr/>
              <a:t>2013-10-19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B566C61-3027-4D93-9C07-32CAFC4B3F33}"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B6EA073-6304-45AD-A385-DAA20A4E06A1}" type="datetimeFigureOut">
              <a:rPr lang="en-US" smtClean="0"/>
              <a:pPr/>
              <a:t>2013-10-19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B566C61-3027-4D93-9C07-32CAFC4B3F33}"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B6EA073-6304-45AD-A385-DAA20A4E06A1}" type="datetimeFigureOut">
              <a:rPr lang="en-US" smtClean="0"/>
              <a:pPr/>
              <a:t>2013-10-19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566C61-3027-4D93-9C07-32CAFC4B3F33}"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B6EA073-6304-45AD-A385-DAA20A4E06A1}" type="datetimeFigureOut">
              <a:rPr lang="en-US" smtClean="0"/>
              <a:pPr/>
              <a:t>2013-10-19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B566C61-3027-4D93-9C07-32CAFC4B3F33}"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B6EA073-6304-45AD-A385-DAA20A4E06A1}" type="datetimeFigureOut">
              <a:rPr lang="en-US" smtClean="0"/>
              <a:pPr/>
              <a:t>2013-10-19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B566C61-3027-4D93-9C07-32CAFC4B3F33}"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6EA073-6304-45AD-A385-DAA20A4E06A1}" type="datetimeFigureOut">
              <a:rPr lang="en-US" smtClean="0"/>
              <a:pPr/>
              <a:t>2013-10-19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B566C61-3027-4D93-9C07-32CAFC4B3F33}"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6EA073-6304-45AD-A385-DAA20A4E06A1}" type="datetimeFigureOut">
              <a:rPr lang="en-US" smtClean="0"/>
              <a:pPr/>
              <a:t>2013-10-19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566C61-3027-4D93-9C07-32CAFC4B3F33}"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6EA073-6304-45AD-A385-DAA20A4E06A1}" type="datetimeFigureOut">
              <a:rPr lang="en-US" smtClean="0"/>
              <a:pPr/>
              <a:t>2013-10-19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566C61-3027-4D93-9C07-32CAFC4B3F33}"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6EA073-6304-45AD-A385-DAA20A4E06A1}" type="datetimeFigureOut">
              <a:rPr lang="en-US" smtClean="0"/>
              <a:pPr/>
              <a:t>2013-10-19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566C61-3027-4D93-9C07-32CAFC4B3F3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1.tiff"/><Relationship Id="rId5" Type="http://schemas.openxmlformats.org/officeDocument/2006/relationships/hyperlink" Target="http://gtwist.ca/Petrology/opticalmineralogy.html" TargetMode="External"/><Relationship Id="rId6" Type="http://schemas.openxmlformats.org/officeDocument/2006/relationships/image" Target="../media/image2.jpeg"/><Relationship Id="rId7" Type="http://schemas.openxmlformats.org/officeDocument/2006/relationships/image" Target="../media/image3.jpeg"/><Relationship Id="rId8" Type="http://schemas.openxmlformats.org/officeDocument/2006/relationships/image" Target="../media/image4.jpeg"/><Relationship Id="rId1" Type="http://schemas.openxmlformats.org/officeDocument/2006/relationships/tags" Target="../tags/tag1.xml"/><Relationship Id="rId2"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26.png"/><Relationship Id="rId5" Type="http://schemas.openxmlformats.org/officeDocument/2006/relationships/image" Target="../media/image27.png"/><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28.jpeg"/><Relationship Id="rId5" Type="http://schemas.openxmlformats.org/officeDocument/2006/relationships/image" Target="../media/image29.png"/><Relationship Id="rId6" Type="http://schemas.openxmlformats.org/officeDocument/2006/relationships/image" Target="../media/image30.jpeg"/><Relationship Id="rId7" Type="http://schemas.openxmlformats.org/officeDocument/2006/relationships/image" Target="../media/image31.jpeg"/><Relationship Id="rId8" Type="http://schemas.openxmlformats.org/officeDocument/2006/relationships/image" Target="../media/image32.jpe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png"/><Relationship Id="rId7"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27.png"/><Relationship Id="rId5" Type="http://schemas.openxmlformats.org/officeDocument/2006/relationships/image" Target="../media/image37.png"/><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4" Type="http://schemas.openxmlformats.org/officeDocument/2006/relationships/image" Target="../media/image38.jpeg"/><Relationship Id="rId5" Type="http://schemas.openxmlformats.org/officeDocument/2006/relationships/hyperlink" Target="http://gtwist.ca/Petrology/opticalmineralogy.html" TargetMode="External"/><Relationship Id="rId6" Type="http://schemas.openxmlformats.org/officeDocument/2006/relationships/image" Target="../media/image39.jpeg"/><Relationship Id="rId1" Type="http://schemas.openxmlformats.org/officeDocument/2006/relationships/tags" Target="../tags/tag8.xml"/><Relationship Id="rId2"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wmf"/><Relationship Id="rId4" Type="http://schemas.openxmlformats.org/officeDocument/2006/relationships/image" Target="../media/image6.png"/><Relationship Id="rId5" Type="http://schemas.openxmlformats.org/officeDocument/2006/relationships/hyperlink" Target="http://www.nendai.nagoya-u.ac.jp/gsd/sicc/" TargetMode="External"/><Relationship Id="rId6" Type="http://schemas.openxmlformats.org/officeDocument/2006/relationships/image" Target="../media/image7.jpe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1" Type="http://schemas.openxmlformats.org/officeDocument/2006/relationships/image" Target="../media/image10.emf"/><Relationship Id="rId12" Type="http://schemas.openxmlformats.org/officeDocument/2006/relationships/oleObject" Target="../embeddings/oleObject4.bin"/><Relationship Id="rId13" Type="http://schemas.openxmlformats.org/officeDocument/2006/relationships/image" Target="../media/image11.emf"/><Relationship Id="rId14" Type="http://schemas.openxmlformats.org/officeDocument/2006/relationships/oleObject" Target="../embeddings/oleObject5.bin"/><Relationship Id="rId1" Type="http://schemas.openxmlformats.org/officeDocument/2006/relationships/vmlDrawing" Target="../drawings/vmlDrawing1.vml"/><Relationship Id="rId2" Type="http://schemas.openxmlformats.org/officeDocument/2006/relationships/tags" Target="../tags/tag2.xml"/><Relationship Id="rId3" Type="http://schemas.openxmlformats.org/officeDocument/2006/relationships/slideLayout" Target="../slideLayouts/slideLayout7.xml"/><Relationship Id="rId4" Type="http://schemas.openxmlformats.org/officeDocument/2006/relationships/notesSlide" Target="../notesSlides/notesSlide3.xml"/><Relationship Id="rId5" Type="http://schemas.openxmlformats.org/officeDocument/2006/relationships/image" Target="../media/image12.png"/><Relationship Id="rId6" Type="http://schemas.openxmlformats.org/officeDocument/2006/relationships/oleObject" Target="../embeddings/oleObject1.bin"/><Relationship Id="rId7" Type="http://schemas.openxmlformats.org/officeDocument/2006/relationships/image" Target="../media/image8.emf"/><Relationship Id="rId8" Type="http://schemas.openxmlformats.org/officeDocument/2006/relationships/oleObject" Target="../embeddings/oleObject2.bin"/><Relationship Id="rId9" Type="http://schemas.openxmlformats.org/officeDocument/2006/relationships/image" Target="../media/image9.emf"/><Relationship Id="rId10" Type="http://schemas.openxmlformats.org/officeDocument/2006/relationships/oleObject" Target="../embeddings/oleObject3.bin"/></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notesSlide" Target="../notesSlides/notesSlide4.xml"/><Relationship Id="rId5" Type="http://schemas.openxmlformats.org/officeDocument/2006/relationships/oleObject" Target="../embeddings/oleObject6.bin"/><Relationship Id="rId6" Type="http://schemas.openxmlformats.org/officeDocument/2006/relationships/image" Target="../media/image13.wmf"/><Relationship Id="rId1" Type="http://schemas.openxmlformats.org/officeDocument/2006/relationships/vmlDrawing" Target="../drawings/vmlDrawing2.vml"/><Relationship Id="rId2"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tags" Target="../tags/tag4.xml"/><Relationship Id="rId2"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1" Type="http://schemas.openxmlformats.org/officeDocument/2006/relationships/tags" Target="../tags/tag5.xml"/><Relationship Id="rId2"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8.pn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image" Target="../media/image15.png"/><Relationship Id="rId5" Type="http://schemas.openxmlformats.org/officeDocument/2006/relationships/image" Target="../media/image19.jpeg"/><Relationship Id="rId6" Type="http://schemas.openxmlformats.org/officeDocument/2006/relationships/image" Target="../media/image20.png"/><Relationship Id="rId7" Type="http://schemas.openxmlformats.org/officeDocument/2006/relationships/image" Target="../media/image21.png"/><Relationship Id="rId8" Type="http://schemas.openxmlformats.org/officeDocument/2006/relationships/image" Target="../media/image22.png"/><Relationship Id="rId1" Type="http://schemas.openxmlformats.org/officeDocument/2006/relationships/tags" Target="../tags/tag6.xml"/><Relationship Id="rId2"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15.png"/><Relationship Id="rId5" Type="http://schemas.openxmlformats.org/officeDocument/2006/relationships/image" Target="../media/image19.jpeg"/><Relationship Id="rId6" Type="http://schemas.openxmlformats.org/officeDocument/2006/relationships/image" Target="../media/image23.png"/><Relationship Id="rId7" Type="http://schemas.openxmlformats.org/officeDocument/2006/relationships/image" Target="../media/image24.png"/><Relationship Id="rId8" Type="http://schemas.openxmlformats.org/officeDocument/2006/relationships/image" Target="../media/image25.png"/><Relationship Id="rId9" Type="http://schemas.openxmlformats.org/officeDocument/2006/relationships/image" Target="../media/image22.png"/><Relationship Id="rId1" Type="http://schemas.openxmlformats.org/officeDocument/2006/relationships/tags" Target="../tags/tag7.xml"/><Relationship Id="rId2"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C0"/>
        </a:solidFill>
        <a:effectLst/>
      </p:bgPr>
    </p:bg>
    <p:spTree>
      <p:nvGrpSpPr>
        <p:cNvPr id="1" name=""/>
        <p:cNvGrpSpPr/>
        <p:nvPr/>
      </p:nvGrpSpPr>
      <p:grpSpPr>
        <a:xfrm>
          <a:off x="0" y="0"/>
          <a:ext cx="0" cy="0"/>
          <a:chOff x="0" y="0"/>
          <a:chExt cx="0" cy="0"/>
        </a:xfrm>
      </p:grpSpPr>
      <p:pic>
        <p:nvPicPr>
          <p:cNvPr id="7" name="Content Placeholder 6" descr="Books.tif"/>
          <p:cNvPicPr>
            <a:picLocks noGrp="1" noChangeAspect="1"/>
          </p:cNvPicPr>
          <p:nvPr>
            <p:ph idx="1"/>
          </p:nvPr>
        </p:nvPicPr>
        <p:blipFill>
          <a:blip r:embed="rId4"/>
          <a:stretch>
            <a:fillRect/>
          </a:stretch>
        </p:blipFill>
        <p:spPr>
          <a:xfrm>
            <a:off x="3276600" y="2667000"/>
            <a:ext cx="4815840" cy="2819400"/>
          </a:xfrm>
        </p:spPr>
      </p:pic>
      <p:grpSp>
        <p:nvGrpSpPr>
          <p:cNvPr id="16" name="Group 15"/>
          <p:cNvGrpSpPr/>
          <p:nvPr/>
        </p:nvGrpSpPr>
        <p:grpSpPr>
          <a:xfrm>
            <a:off x="457200" y="228600"/>
            <a:ext cx="8229600" cy="6439019"/>
            <a:chOff x="457200" y="228600"/>
            <a:chExt cx="8229600" cy="6439019"/>
          </a:xfrm>
        </p:grpSpPr>
        <p:grpSp>
          <p:nvGrpSpPr>
            <p:cNvPr id="14" name="Group 13"/>
            <p:cNvGrpSpPr/>
            <p:nvPr/>
          </p:nvGrpSpPr>
          <p:grpSpPr>
            <a:xfrm>
              <a:off x="838200" y="2667000"/>
              <a:ext cx="7391400" cy="4000619"/>
              <a:chOff x="838200" y="2667000"/>
              <a:chExt cx="7391400" cy="4000619"/>
            </a:xfrm>
          </p:grpSpPr>
          <p:sp>
            <p:nvSpPr>
              <p:cNvPr id="6" name="TextBox 5"/>
              <p:cNvSpPr txBox="1"/>
              <p:nvPr/>
            </p:nvSpPr>
            <p:spPr>
              <a:xfrm>
                <a:off x="4267200" y="5867400"/>
                <a:ext cx="3962400" cy="800219"/>
              </a:xfrm>
              <a:prstGeom prst="rect">
                <a:avLst/>
              </a:prstGeom>
              <a:noFill/>
            </p:spPr>
            <p:txBody>
              <a:bodyPr wrap="square" rtlCol="0">
                <a:spAutoFit/>
              </a:bodyPr>
              <a:lstStyle/>
              <a:p>
                <a:r>
                  <a:rPr lang="en-US" sz="1400" dirty="0" smtClean="0"/>
                  <a:t>Jim Nicholls, </a:t>
                </a:r>
                <a:r>
                  <a:rPr lang="en-US" sz="1400" b="1" dirty="0" smtClean="0"/>
                  <a:t>With a Geological Twist</a:t>
                </a:r>
                <a:r>
                  <a:rPr lang="en-US" sz="1400" dirty="0" smtClean="0"/>
                  <a:t>. </a:t>
                </a:r>
                <a:r>
                  <a:rPr lang="en-US" sz="1400" dirty="0" smtClean="0">
                    <a:hlinkClick r:id="rId5"/>
                  </a:rPr>
                  <a:t>http://gtwist.ca/Petrology/opticalmineralogy.html</a:t>
                </a:r>
                <a:endParaRPr lang="en-US" sz="1400" dirty="0" smtClean="0"/>
              </a:p>
              <a:p>
                <a:endParaRPr lang="en-US" dirty="0"/>
              </a:p>
            </p:txBody>
          </p:sp>
          <p:pic>
            <p:nvPicPr>
              <p:cNvPr id="8" name="Picture 7" descr="FEWrightPhoto copy.jpg"/>
              <p:cNvPicPr>
                <a:picLocks noChangeAspect="1"/>
              </p:cNvPicPr>
              <p:nvPr/>
            </p:nvPicPr>
            <p:blipFill>
              <a:blip r:embed="rId6" cstate="print"/>
              <a:stretch>
                <a:fillRect/>
              </a:stretch>
            </p:blipFill>
            <p:spPr>
              <a:xfrm>
                <a:off x="1295400" y="2667000"/>
                <a:ext cx="1828800" cy="2821490"/>
              </a:xfrm>
              <a:prstGeom prst="rect">
                <a:avLst/>
              </a:prstGeom>
            </p:spPr>
          </p:pic>
          <p:sp>
            <p:nvSpPr>
              <p:cNvPr id="11" name="TextBox 10"/>
              <p:cNvSpPr txBox="1"/>
              <p:nvPr/>
            </p:nvSpPr>
            <p:spPr>
              <a:xfrm>
                <a:off x="838200" y="5486400"/>
                <a:ext cx="2743200" cy="646331"/>
              </a:xfrm>
              <a:prstGeom prst="rect">
                <a:avLst/>
              </a:prstGeom>
              <a:noFill/>
            </p:spPr>
            <p:txBody>
              <a:bodyPr wrap="square" rtlCol="0">
                <a:spAutoFit/>
              </a:bodyPr>
              <a:lstStyle/>
              <a:p>
                <a:pPr algn="ctr"/>
                <a:r>
                  <a:rPr lang="en-US" dirty="0" smtClean="0"/>
                  <a:t>Frederick Eugene Wright</a:t>
                </a:r>
              </a:p>
              <a:p>
                <a:pPr algn="ctr"/>
                <a:r>
                  <a:rPr lang="en-US" dirty="0" smtClean="0"/>
                  <a:t>1877 - 1953</a:t>
                </a:r>
                <a:endParaRPr lang="en-US" dirty="0"/>
              </a:p>
            </p:txBody>
          </p:sp>
        </p:grpSp>
        <p:grpSp>
          <p:nvGrpSpPr>
            <p:cNvPr id="15" name="Group 14"/>
            <p:cNvGrpSpPr/>
            <p:nvPr/>
          </p:nvGrpSpPr>
          <p:grpSpPr>
            <a:xfrm>
              <a:off x="457200" y="228600"/>
              <a:ext cx="8229600" cy="2286000"/>
              <a:chOff x="457200" y="228600"/>
              <a:chExt cx="8229600" cy="2286000"/>
            </a:xfrm>
          </p:grpSpPr>
          <p:sp>
            <p:nvSpPr>
              <p:cNvPr id="9" name="Title 3"/>
              <p:cNvSpPr txBox="1">
                <a:spLocks/>
              </p:cNvSpPr>
              <p:nvPr/>
            </p:nvSpPr>
            <p:spPr>
              <a:xfrm>
                <a:off x="457200" y="1371600"/>
                <a:ext cx="8229600" cy="1143000"/>
              </a:xfrm>
              <a:prstGeom prst="rect">
                <a:avLst/>
              </a:prstGeom>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rPr>
                  <a:t>Birefringence, the Lost and Forgotten Optical Property</a:t>
                </a:r>
              </a:p>
            </p:txBody>
          </p:sp>
          <p:pic>
            <p:nvPicPr>
              <p:cNvPr id="12" name="Picture 11" descr="shoshonevolbanner.jpg"/>
              <p:cNvPicPr>
                <a:picLocks noChangeAspect="1"/>
              </p:cNvPicPr>
              <p:nvPr/>
            </p:nvPicPr>
            <p:blipFill>
              <a:blip r:embed="rId7"/>
              <a:stretch>
                <a:fillRect/>
              </a:stretch>
            </p:blipFill>
            <p:spPr>
              <a:xfrm>
                <a:off x="1524000" y="228600"/>
                <a:ext cx="6140174" cy="1059180"/>
              </a:xfrm>
              <a:prstGeom prst="rect">
                <a:avLst/>
              </a:prstGeom>
            </p:spPr>
          </p:pic>
        </p:grpSp>
      </p:grpSp>
      <p:pic>
        <p:nvPicPr>
          <p:cNvPr id="13" name="Picture 12" descr="Microscope02.jpg"/>
          <p:cNvPicPr>
            <a:picLocks noChangeAspect="1"/>
          </p:cNvPicPr>
          <p:nvPr/>
        </p:nvPicPr>
        <p:blipFill>
          <a:blip r:embed="rId8" cstate="print"/>
          <a:stretch>
            <a:fillRect/>
          </a:stretch>
        </p:blipFill>
        <p:spPr>
          <a:xfrm>
            <a:off x="-293" y="317879"/>
            <a:ext cx="9144000" cy="5816941"/>
          </a:xfrm>
          <a:prstGeom prst="rect">
            <a:avLst/>
          </a:prstGeom>
        </p:spPr>
      </p:pic>
    </p:spTree>
    <p:custDataLst>
      <p:tags r:id="rId1"/>
    </p:custDataLst>
  </p:cSld>
  <p:clrMapOvr>
    <a:masterClrMapping/>
  </p:clrMapOvr>
  <p:transition xmlns:p14="http://schemas.microsoft.com/office/powerpoint/2010/main" advTm="83000"/>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6"/>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C896"/>
        </a:solidFill>
        <a:effectLst/>
      </p:bgPr>
    </p:bg>
    <p:spTree>
      <p:nvGrpSpPr>
        <p:cNvPr id="1" name=""/>
        <p:cNvGrpSpPr/>
        <p:nvPr/>
      </p:nvGrpSpPr>
      <p:grpSpPr>
        <a:xfrm>
          <a:off x="0" y="0"/>
          <a:ext cx="0" cy="0"/>
          <a:chOff x="0" y="0"/>
          <a:chExt cx="0" cy="0"/>
        </a:xfrm>
      </p:grpSpPr>
      <p:grpSp>
        <p:nvGrpSpPr>
          <p:cNvPr id="2" name="Group 24"/>
          <p:cNvGrpSpPr/>
          <p:nvPr/>
        </p:nvGrpSpPr>
        <p:grpSpPr>
          <a:xfrm>
            <a:off x="1234155" y="389600"/>
            <a:ext cx="6419183" cy="1417713"/>
            <a:chOff x="1234155" y="60898"/>
            <a:chExt cx="6419183" cy="1417713"/>
          </a:xfrm>
        </p:grpSpPr>
        <p:grpSp>
          <p:nvGrpSpPr>
            <p:cNvPr id="3" name="Group 19"/>
            <p:cNvGrpSpPr/>
            <p:nvPr/>
          </p:nvGrpSpPr>
          <p:grpSpPr>
            <a:xfrm>
              <a:off x="1234155" y="60898"/>
              <a:ext cx="6419183" cy="1116908"/>
              <a:chOff x="1234155" y="245618"/>
              <a:chExt cx="6419183" cy="1116908"/>
            </a:xfrm>
          </p:grpSpPr>
          <p:pic>
            <p:nvPicPr>
              <p:cNvPr id="5" name="Picture 5"/>
              <p:cNvPicPr>
                <a:picLocks noChangeAspect="1" noChangeArrowheads="1"/>
              </p:cNvPicPr>
              <p:nvPr/>
            </p:nvPicPr>
            <p:blipFill>
              <a:blip r:embed="rId3"/>
              <a:srcRect/>
              <a:stretch>
                <a:fillRect/>
              </a:stretch>
            </p:blipFill>
            <p:spPr bwMode="auto">
              <a:xfrm rot="5400000">
                <a:off x="4300538" y="-1990274"/>
                <a:ext cx="542925" cy="6162675"/>
              </a:xfrm>
              <a:prstGeom prst="rect">
                <a:avLst/>
              </a:prstGeom>
              <a:noFill/>
              <a:ln w="9525">
                <a:noFill/>
                <a:miter lim="800000"/>
                <a:headEnd/>
                <a:tailEnd/>
              </a:ln>
              <a:effectLst/>
            </p:spPr>
          </p:pic>
          <p:cxnSp>
            <p:nvCxnSpPr>
              <p:cNvPr id="7" name="Straight Arrow Connector 6"/>
              <p:cNvCxnSpPr/>
              <p:nvPr/>
            </p:nvCxnSpPr>
            <p:spPr>
              <a:xfrm rot="5400000">
                <a:off x="1353843" y="661389"/>
                <a:ext cx="27521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234155" y="245620"/>
                <a:ext cx="533400" cy="338554"/>
              </a:xfrm>
              <a:prstGeom prst="rect">
                <a:avLst/>
              </a:prstGeom>
              <a:noFill/>
            </p:spPr>
            <p:txBody>
              <a:bodyPr wrap="square" rtlCol="0">
                <a:spAutoFit/>
              </a:bodyPr>
              <a:lstStyle/>
              <a:p>
                <a:r>
                  <a:rPr lang="en-US" sz="1600" dirty="0" smtClean="0"/>
                  <a:t>OA</a:t>
                </a:r>
                <a:endParaRPr lang="en-US" sz="1600" dirty="0"/>
              </a:p>
            </p:txBody>
          </p:sp>
          <p:sp>
            <p:nvSpPr>
              <p:cNvPr id="13" name="TextBox 12"/>
              <p:cNvSpPr txBox="1"/>
              <p:nvPr/>
            </p:nvSpPr>
            <p:spPr>
              <a:xfrm>
                <a:off x="1631343" y="245618"/>
                <a:ext cx="533400" cy="338554"/>
              </a:xfrm>
              <a:prstGeom prst="rect">
                <a:avLst/>
              </a:prstGeom>
              <a:noFill/>
            </p:spPr>
            <p:txBody>
              <a:bodyPr wrap="square" rtlCol="0">
                <a:spAutoFit/>
              </a:bodyPr>
              <a:lstStyle/>
              <a:p>
                <a:r>
                  <a:rPr lang="en-US" sz="1600" dirty="0" smtClean="0"/>
                  <a:t>Bxa</a:t>
                </a:r>
                <a:endParaRPr lang="en-US" sz="1600" dirty="0"/>
              </a:p>
            </p:txBody>
          </p:sp>
          <p:sp>
            <p:nvSpPr>
              <p:cNvPr id="14" name="TextBox 13"/>
              <p:cNvSpPr txBox="1"/>
              <p:nvPr/>
            </p:nvSpPr>
            <p:spPr>
              <a:xfrm>
                <a:off x="2891004" y="266332"/>
                <a:ext cx="533400" cy="338554"/>
              </a:xfrm>
              <a:prstGeom prst="rect">
                <a:avLst/>
              </a:prstGeom>
              <a:noFill/>
            </p:spPr>
            <p:txBody>
              <a:bodyPr wrap="square" rtlCol="0">
                <a:spAutoFit/>
              </a:bodyPr>
              <a:lstStyle/>
              <a:p>
                <a:r>
                  <a:rPr lang="en-US" sz="1600" dirty="0" smtClean="0"/>
                  <a:t>Bxo</a:t>
                </a:r>
                <a:endParaRPr lang="en-US" sz="1600" dirty="0"/>
              </a:p>
            </p:txBody>
          </p:sp>
          <p:sp>
            <p:nvSpPr>
              <p:cNvPr id="15" name="TextBox 14"/>
              <p:cNvSpPr txBox="1"/>
              <p:nvPr/>
            </p:nvSpPr>
            <p:spPr>
              <a:xfrm>
                <a:off x="3335482" y="277093"/>
                <a:ext cx="533400" cy="338554"/>
              </a:xfrm>
              <a:prstGeom prst="rect">
                <a:avLst/>
              </a:prstGeom>
              <a:noFill/>
            </p:spPr>
            <p:txBody>
              <a:bodyPr wrap="square" rtlCol="0">
                <a:spAutoFit/>
              </a:bodyPr>
              <a:lstStyle/>
              <a:p>
                <a:r>
                  <a:rPr lang="en-US" sz="1600" dirty="0" smtClean="0"/>
                  <a:t>ON</a:t>
                </a:r>
                <a:endParaRPr lang="en-US" sz="1600" dirty="0"/>
              </a:p>
            </p:txBody>
          </p:sp>
          <p:cxnSp>
            <p:nvCxnSpPr>
              <p:cNvPr id="17" name="Straight Arrow Connector 16"/>
              <p:cNvCxnSpPr/>
              <p:nvPr/>
            </p:nvCxnSpPr>
            <p:spPr>
              <a:xfrm rot="5400000">
                <a:off x="1735583" y="661390"/>
                <a:ext cx="27521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5400000">
                <a:off x="3013969" y="670268"/>
                <a:ext cx="27521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5400000">
                <a:off x="3440097" y="688025"/>
                <a:ext cx="27521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22" name="Straight Arrow Connector 21"/>
            <p:cNvCxnSpPr/>
            <p:nvPr/>
          </p:nvCxnSpPr>
          <p:spPr>
            <a:xfrm rot="5400000" flipH="1" flipV="1">
              <a:off x="2439937" y="1320800"/>
              <a:ext cx="314035"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943412" y="49328"/>
            <a:ext cx="3257175" cy="461665"/>
          </a:xfrm>
          <a:prstGeom prst="rect">
            <a:avLst/>
          </a:prstGeom>
          <a:noFill/>
        </p:spPr>
        <p:txBody>
          <a:bodyPr wrap="square" rtlCol="0">
            <a:spAutoFit/>
          </a:bodyPr>
          <a:lstStyle/>
          <a:p>
            <a:pPr algn="ctr"/>
            <a:r>
              <a:rPr lang="en-US" sz="2400" dirty="0" smtClean="0"/>
              <a:t>Pyroxene Orientations</a:t>
            </a:r>
            <a:endParaRPr lang="en-US" sz="2400" dirty="0"/>
          </a:p>
        </p:txBody>
      </p:sp>
      <p:pic>
        <p:nvPicPr>
          <p:cNvPr id="20" name="Picture 2"/>
          <p:cNvPicPr>
            <a:picLocks noChangeAspect="1" noChangeArrowheads="1"/>
          </p:cNvPicPr>
          <p:nvPr/>
        </p:nvPicPr>
        <p:blipFill>
          <a:blip r:embed="rId4">
            <a:alphaModFix/>
          </a:blip>
          <a:srcRect/>
          <a:stretch>
            <a:fillRect/>
          </a:stretch>
        </p:blipFill>
        <p:spPr bwMode="auto">
          <a:xfrm>
            <a:off x="2997461" y="1603125"/>
            <a:ext cx="3257174" cy="3134127"/>
          </a:xfrm>
          <a:prstGeom prst="rect">
            <a:avLst/>
          </a:prstGeom>
          <a:noFill/>
          <a:ln w="9525">
            <a:noFill/>
            <a:miter lim="800000"/>
            <a:headEnd/>
            <a:tailEnd/>
          </a:ln>
        </p:spPr>
      </p:pic>
      <p:pic>
        <p:nvPicPr>
          <p:cNvPr id="21" name="Picture 2"/>
          <p:cNvPicPr>
            <a:picLocks noChangeAspect="1" noChangeArrowheads="1"/>
          </p:cNvPicPr>
          <p:nvPr/>
        </p:nvPicPr>
        <p:blipFill>
          <a:blip r:embed="rId5"/>
          <a:srcRect/>
          <a:stretch>
            <a:fillRect/>
          </a:stretch>
        </p:blipFill>
        <p:spPr bwMode="auto">
          <a:xfrm>
            <a:off x="2260727" y="4749449"/>
            <a:ext cx="4622547" cy="191809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C896"/>
        </a:solidFill>
        <a:effectLst/>
      </p:bgPr>
    </p:bg>
    <p:spTree>
      <p:nvGrpSpPr>
        <p:cNvPr id="1" name=""/>
        <p:cNvGrpSpPr/>
        <p:nvPr/>
      </p:nvGrpSpPr>
      <p:grpSpPr>
        <a:xfrm>
          <a:off x="0" y="0"/>
          <a:ext cx="0" cy="0"/>
          <a:chOff x="0" y="0"/>
          <a:chExt cx="0" cy="0"/>
        </a:xfrm>
      </p:grpSpPr>
      <p:grpSp>
        <p:nvGrpSpPr>
          <p:cNvPr id="2" name="Group 4"/>
          <p:cNvGrpSpPr/>
          <p:nvPr/>
        </p:nvGrpSpPr>
        <p:grpSpPr>
          <a:xfrm>
            <a:off x="1234155" y="389600"/>
            <a:ext cx="6419183" cy="1116908"/>
            <a:chOff x="1234155" y="245618"/>
            <a:chExt cx="6419183" cy="1116908"/>
          </a:xfrm>
        </p:grpSpPr>
        <p:pic>
          <p:nvPicPr>
            <p:cNvPr id="6" name="Picture 5"/>
            <p:cNvPicPr>
              <a:picLocks noChangeAspect="1" noChangeArrowheads="1"/>
            </p:cNvPicPr>
            <p:nvPr/>
          </p:nvPicPr>
          <p:blipFill>
            <a:blip r:embed="rId3"/>
            <a:srcRect/>
            <a:stretch>
              <a:fillRect/>
            </a:stretch>
          </p:blipFill>
          <p:spPr bwMode="auto">
            <a:xfrm rot="5400000">
              <a:off x="4300538" y="-1990274"/>
              <a:ext cx="542925" cy="6162675"/>
            </a:xfrm>
            <a:prstGeom prst="rect">
              <a:avLst/>
            </a:prstGeom>
            <a:noFill/>
            <a:ln w="9525">
              <a:noFill/>
              <a:miter lim="800000"/>
              <a:headEnd/>
              <a:tailEnd/>
            </a:ln>
            <a:effectLst/>
          </p:spPr>
        </p:pic>
        <p:cxnSp>
          <p:nvCxnSpPr>
            <p:cNvPr id="7" name="Straight Arrow Connector 6"/>
            <p:cNvCxnSpPr/>
            <p:nvPr/>
          </p:nvCxnSpPr>
          <p:spPr>
            <a:xfrm rot="5400000">
              <a:off x="1353843" y="661389"/>
              <a:ext cx="27521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234155" y="245620"/>
              <a:ext cx="533400" cy="338554"/>
            </a:xfrm>
            <a:prstGeom prst="rect">
              <a:avLst/>
            </a:prstGeom>
            <a:noFill/>
          </p:spPr>
          <p:txBody>
            <a:bodyPr wrap="square" rtlCol="0">
              <a:spAutoFit/>
            </a:bodyPr>
            <a:lstStyle/>
            <a:p>
              <a:r>
                <a:rPr lang="en-US" sz="1600" dirty="0" smtClean="0"/>
                <a:t>OA</a:t>
              </a:r>
              <a:endParaRPr lang="en-US" sz="1600" dirty="0"/>
            </a:p>
          </p:txBody>
        </p:sp>
        <p:sp>
          <p:nvSpPr>
            <p:cNvPr id="9" name="TextBox 8"/>
            <p:cNvSpPr txBox="1"/>
            <p:nvPr/>
          </p:nvSpPr>
          <p:spPr>
            <a:xfrm>
              <a:off x="1631343" y="245618"/>
              <a:ext cx="533400" cy="338554"/>
            </a:xfrm>
            <a:prstGeom prst="rect">
              <a:avLst/>
            </a:prstGeom>
            <a:noFill/>
          </p:spPr>
          <p:txBody>
            <a:bodyPr wrap="square" rtlCol="0">
              <a:spAutoFit/>
            </a:bodyPr>
            <a:lstStyle/>
            <a:p>
              <a:r>
                <a:rPr lang="en-US" sz="1600" dirty="0" smtClean="0"/>
                <a:t>Bxa</a:t>
              </a:r>
              <a:endParaRPr lang="en-US" sz="1600" dirty="0"/>
            </a:p>
          </p:txBody>
        </p:sp>
        <p:sp>
          <p:nvSpPr>
            <p:cNvPr id="10" name="TextBox 9"/>
            <p:cNvSpPr txBox="1"/>
            <p:nvPr/>
          </p:nvSpPr>
          <p:spPr>
            <a:xfrm>
              <a:off x="2891004" y="266332"/>
              <a:ext cx="533400" cy="338554"/>
            </a:xfrm>
            <a:prstGeom prst="rect">
              <a:avLst/>
            </a:prstGeom>
            <a:noFill/>
          </p:spPr>
          <p:txBody>
            <a:bodyPr wrap="square" rtlCol="0">
              <a:spAutoFit/>
            </a:bodyPr>
            <a:lstStyle/>
            <a:p>
              <a:r>
                <a:rPr lang="en-US" sz="1600" dirty="0" smtClean="0"/>
                <a:t>Bxo</a:t>
              </a:r>
              <a:endParaRPr lang="en-US" sz="1600" dirty="0"/>
            </a:p>
          </p:txBody>
        </p:sp>
        <p:sp>
          <p:nvSpPr>
            <p:cNvPr id="11" name="TextBox 10"/>
            <p:cNvSpPr txBox="1"/>
            <p:nvPr/>
          </p:nvSpPr>
          <p:spPr>
            <a:xfrm>
              <a:off x="3335482" y="277093"/>
              <a:ext cx="533400" cy="338554"/>
            </a:xfrm>
            <a:prstGeom prst="rect">
              <a:avLst/>
            </a:prstGeom>
            <a:noFill/>
          </p:spPr>
          <p:txBody>
            <a:bodyPr wrap="square" rtlCol="0">
              <a:spAutoFit/>
            </a:bodyPr>
            <a:lstStyle/>
            <a:p>
              <a:r>
                <a:rPr lang="en-US" sz="1600" dirty="0" smtClean="0"/>
                <a:t>ON</a:t>
              </a:r>
              <a:endParaRPr lang="en-US" sz="1600" dirty="0"/>
            </a:p>
          </p:txBody>
        </p:sp>
        <p:cxnSp>
          <p:nvCxnSpPr>
            <p:cNvPr id="12" name="Straight Arrow Connector 11"/>
            <p:cNvCxnSpPr/>
            <p:nvPr/>
          </p:nvCxnSpPr>
          <p:spPr>
            <a:xfrm rot="5400000">
              <a:off x="1735583" y="661390"/>
              <a:ext cx="27521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5400000">
              <a:off x="3013969" y="670268"/>
              <a:ext cx="27521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3440097" y="688025"/>
              <a:ext cx="27521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943412" y="49328"/>
            <a:ext cx="3257175" cy="461665"/>
          </a:xfrm>
          <a:prstGeom prst="rect">
            <a:avLst/>
          </a:prstGeom>
          <a:noFill/>
        </p:spPr>
        <p:txBody>
          <a:bodyPr wrap="square" rtlCol="0">
            <a:spAutoFit/>
          </a:bodyPr>
          <a:lstStyle/>
          <a:p>
            <a:pPr algn="ctr"/>
            <a:r>
              <a:rPr lang="en-US" sz="2400" dirty="0" smtClean="0"/>
              <a:t>Pyroxene Orientations</a:t>
            </a:r>
            <a:endParaRPr lang="en-US" sz="2400" dirty="0"/>
          </a:p>
        </p:txBody>
      </p:sp>
      <p:pic>
        <p:nvPicPr>
          <p:cNvPr id="16" name="Picture 6"/>
          <p:cNvPicPr>
            <a:picLocks noChangeAspect="1" noChangeArrowheads="1"/>
          </p:cNvPicPr>
          <p:nvPr/>
        </p:nvPicPr>
        <p:blipFill>
          <a:blip r:embed="rId4" cstate="print">
            <a:lum/>
          </a:blip>
          <a:srcRect/>
          <a:stretch>
            <a:fillRect/>
          </a:stretch>
        </p:blipFill>
        <p:spPr bwMode="auto">
          <a:xfrm>
            <a:off x="3566666" y="4153465"/>
            <a:ext cx="1913357" cy="1440000"/>
          </a:xfrm>
          <a:prstGeom prst="rect">
            <a:avLst/>
          </a:prstGeom>
          <a:noFill/>
          <a:ln w="9525">
            <a:noFill/>
            <a:miter lim="800000"/>
            <a:headEnd/>
            <a:tailEnd/>
          </a:ln>
        </p:spPr>
      </p:pic>
      <p:pic>
        <p:nvPicPr>
          <p:cNvPr id="17" name="Picture 7"/>
          <p:cNvPicPr>
            <a:picLocks noChangeAspect="1" noChangeArrowheads="1"/>
          </p:cNvPicPr>
          <p:nvPr/>
        </p:nvPicPr>
        <p:blipFill>
          <a:blip r:embed="rId5"/>
          <a:srcRect/>
          <a:stretch>
            <a:fillRect/>
          </a:stretch>
        </p:blipFill>
        <p:spPr bwMode="auto">
          <a:xfrm>
            <a:off x="3263175" y="1607683"/>
            <a:ext cx="2617649" cy="2518762"/>
          </a:xfrm>
          <a:prstGeom prst="rect">
            <a:avLst/>
          </a:prstGeom>
          <a:noFill/>
          <a:ln w="9525">
            <a:noFill/>
            <a:miter lim="800000"/>
            <a:headEnd/>
            <a:tailEnd/>
          </a:ln>
        </p:spPr>
      </p:pic>
      <p:pic>
        <p:nvPicPr>
          <p:cNvPr id="18" name="Picture 3"/>
          <p:cNvPicPr>
            <a:picLocks noChangeAspect="1" noChangeArrowheads="1"/>
          </p:cNvPicPr>
          <p:nvPr/>
        </p:nvPicPr>
        <p:blipFill>
          <a:blip r:embed="rId6" cstate="print"/>
          <a:srcRect/>
          <a:stretch>
            <a:fillRect/>
          </a:stretch>
        </p:blipFill>
        <p:spPr bwMode="auto">
          <a:xfrm>
            <a:off x="2761776" y="5625780"/>
            <a:ext cx="1116000" cy="1106313"/>
          </a:xfrm>
          <a:prstGeom prst="rect">
            <a:avLst/>
          </a:prstGeom>
          <a:noFill/>
          <a:ln w="9525">
            <a:noFill/>
            <a:miter lim="800000"/>
            <a:headEnd/>
            <a:tailEnd/>
          </a:ln>
        </p:spPr>
      </p:pic>
      <p:pic>
        <p:nvPicPr>
          <p:cNvPr id="19" name="Picture 4"/>
          <p:cNvPicPr>
            <a:picLocks noChangeAspect="1" noChangeArrowheads="1"/>
          </p:cNvPicPr>
          <p:nvPr/>
        </p:nvPicPr>
        <p:blipFill>
          <a:blip r:embed="rId7" cstate="print"/>
          <a:srcRect/>
          <a:stretch>
            <a:fillRect/>
          </a:stretch>
        </p:blipFill>
        <p:spPr bwMode="auto">
          <a:xfrm>
            <a:off x="3968928" y="5625780"/>
            <a:ext cx="1116000" cy="1113094"/>
          </a:xfrm>
          <a:prstGeom prst="rect">
            <a:avLst/>
          </a:prstGeom>
          <a:noFill/>
          <a:ln w="9525">
            <a:noFill/>
            <a:miter lim="800000"/>
            <a:headEnd/>
            <a:tailEnd/>
          </a:ln>
        </p:spPr>
      </p:pic>
      <p:pic>
        <p:nvPicPr>
          <p:cNvPr id="20" name="Picture 5"/>
          <p:cNvPicPr>
            <a:picLocks noChangeAspect="1" noChangeArrowheads="1"/>
          </p:cNvPicPr>
          <p:nvPr/>
        </p:nvPicPr>
        <p:blipFill>
          <a:blip r:embed="rId8" cstate="print"/>
          <a:srcRect/>
          <a:stretch>
            <a:fillRect/>
          </a:stretch>
        </p:blipFill>
        <p:spPr bwMode="auto">
          <a:xfrm>
            <a:off x="5176080" y="5625780"/>
            <a:ext cx="1116000" cy="11160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C896"/>
        </a:solidFill>
        <a:effectLst/>
      </p:bgPr>
    </p:bg>
    <p:spTree>
      <p:nvGrpSpPr>
        <p:cNvPr id="1" name=""/>
        <p:cNvGrpSpPr/>
        <p:nvPr/>
      </p:nvGrpSpPr>
      <p:grpSpPr>
        <a:xfrm>
          <a:off x="0" y="0"/>
          <a:ext cx="0" cy="0"/>
          <a:chOff x="0" y="0"/>
          <a:chExt cx="0" cy="0"/>
        </a:xfrm>
      </p:grpSpPr>
      <p:pic>
        <p:nvPicPr>
          <p:cNvPr id="25" name="Picture 2"/>
          <p:cNvPicPr>
            <a:picLocks noChangeAspect="1" noChangeArrowheads="1"/>
          </p:cNvPicPr>
          <p:nvPr/>
        </p:nvPicPr>
        <p:blipFill>
          <a:blip r:embed="rId3"/>
          <a:srcRect/>
          <a:stretch>
            <a:fillRect/>
          </a:stretch>
        </p:blipFill>
        <p:spPr bwMode="auto">
          <a:xfrm>
            <a:off x="4905144" y="4178263"/>
            <a:ext cx="2633146" cy="2574169"/>
          </a:xfrm>
          <a:prstGeom prst="rect">
            <a:avLst/>
          </a:prstGeom>
          <a:noFill/>
          <a:ln w="9525">
            <a:noFill/>
            <a:miter lim="800000"/>
            <a:headEnd/>
            <a:tailEnd/>
          </a:ln>
        </p:spPr>
      </p:pic>
      <p:pic>
        <p:nvPicPr>
          <p:cNvPr id="28" name="Picture 5"/>
          <p:cNvPicPr>
            <a:picLocks noChangeAspect="1" noChangeArrowheads="1"/>
          </p:cNvPicPr>
          <p:nvPr/>
        </p:nvPicPr>
        <p:blipFill>
          <a:blip r:embed="rId4"/>
          <a:srcRect/>
          <a:stretch>
            <a:fillRect/>
          </a:stretch>
        </p:blipFill>
        <p:spPr bwMode="auto">
          <a:xfrm>
            <a:off x="4870583" y="1528416"/>
            <a:ext cx="2660008" cy="2622477"/>
          </a:xfrm>
          <a:prstGeom prst="rect">
            <a:avLst/>
          </a:prstGeom>
          <a:noFill/>
          <a:ln w="9525">
            <a:noFill/>
            <a:miter lim="800000"/>
            <a:headEnd/>
            <a:tailEnd/>
          </a:ln>
        </p:spPr>
      </p:pic>
      <p:pic>
        <p:nvPicPr>
          <p:cNvPr id="31" name="Picture 2"/>
          <p:cNvPicPr>
            <a:picLocks noChangeAspect="1" noChangeArrowheads="1"/>
          </p:cNvPicPr>
          <p:nvPr/>
        </p:nvPicPr>
        <p:blipFill>
          <a:blip r:embed="rId5" cstate="print"/>
          <a:srcRect/>
          <a:stretch>
            <a:fillRect/>
          </a:stretch>
        </p:blipFill>
        <p:spPr bwMode="auto">
          <a:xfrm>
            <a:off x="1802338" y="4644103"/>
            <a:ext cx="2676271" cy="2014172"/>
          </a:xfrm>
          <a:prstGeom prst="rect">
            <a:avLst/>
          </a:prstGeom>
          <a:noFill/>
          <a:ln w="9525">
            <a:noFill/>
            <a:miter lim="800000"/>
            <a:headEnd/>
            <a:tailEnd/>
          </a:ln>
        </p:spPr>
      </p:pic>
      <p:pic>
        <p:nvPicPr>
          <p:cNvPr id="32" name="Picture 4"/>
          <p:cNvPicPr>
            <a:picLocks noChangeAspect="1" noChangeArrowheads="1"/>
          </p:cNvPicPr>
          <p:nvPr/>
        </p:nvPicPr>
        <p:blipFill>
          <a:blip r:embed="rId6"/>
          <a:srcRect/>
          <a:stretch>
            <a:fillRect/>
          </a:stretch>
        </p:blipFill>
        <p:spPr bwMode="auto">
          <a:xfrm>
            <a:off x="1653255" y="1797789"/>
            <a:ext cx="2931724" cy="2820972"/>
          </a:xfrm>
          <a:prstGeom prst="rect">
            <a:avLst/>
          </a:prstGeom>
          <a:noFill/>
          <a:ln w="9525">
            <a:noFill/>
            <a:miter lim="800000"/>
            <a:headEnd/>
            <a:tailEnd/>
          </a:ln>
        </p:spPr>
      </p:pic>
      <p:grpSp>
        <p:nvGrpSpPr>
          <p:cNvPr id="2" name="Group 5"/>
          <p:cNvGrpSpPr/>
          <p:nvPr/>
        </p:nvGrpSpPr>
        <p:grpSpPr>
          <a:xfrm>
            <a:off x="1234155" y="389600"/>
            <a:ext cx="6419183" cy="1417713"/>
            <a:chOff x="1234155" y="60898"/>
            <a:chExt cx="6419183" cy="1417713"/>
          </a:xfrm>
        </p:grpSpPr>
        <p:grpSp>
          <p:nvGrpSpPr>
            <p:cNvPr id="3" name="Group 19"/>
            <p:cNvGrpSpPr/>
            <p:nvPr/>
          </p:nvGrpSpPr>
          <p:grpSpPr>
            <a:xfrm>
              <a:off x="1234155" y="60898"/>
              <a:ext cx="6419183" cy="1116908"/>
              <a:chOff x="1234155" y="245618"/>
              <a:chExt cx="6419183" cy="1116908"/>
            </a:xfrm>
          </p:grpSpPr>
          <p:pic>
            <p:nvPicPr>
              <p:cNvPr id="9" name="Picture 5"/>
              <p:cNvPicPr>
                <a:picLocks noChangeAspect="1" noChangeArrowheads="1"/>
              </p:cNvPicPr>
              <p:nvPr/>
            </p:nvPicPr>
            <p:blipFill>
              <a:blip r:embed="rId7"/>
              <a:srcRect/>
              <a:stretch>
                <a:fillRect/>
              </a:stretch>
            </p:blipFill>
            <p:spPr bwMode="auto">
              <a:xfrm rot="5400000">
                <a:off x="4300538" y="-1990274"/>
                <a:ext cx="542925" cy="6162675"/>
              </a:xfrm>
              <a:prstGeom prst="rect">
                <a:avLst/>
              </a:prstGeom>
              <a:noFill/>
              <a:ln w="9525">
                <a:noFill/>
                <a:miter lim="800000"/>
                <a:headEnd/>
                <a:tailEnd/>
              </a:ln>
              <a:effectLst/>
            </p:spPr>
          </p:pic>
          <p:cxnSp>
            <p:nvCxnSpPr>
              <p:cNvPr id="10" name="Straight Arrow Connector 9"/>
              <p:cNvCxnSpPr/>
              <p:nvPr/>
            </p:nvCxnSpPr>
            <p:spPr>
              <a:xfrm rot="5400000">
                <a:off x="1353843" y="661389"/>
                <a:ext cx="27521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234155" y="245620"/>
                <a:ext cx="533400" cy="338554"/>
              </a:xfrm>
              <a:prstGeom prst="rect">
                <a:avLst/>
              </a:prstGeom>
              <a:noFill/>
            </p:spPr>
            <p:txBody>
              <a:bodyPr wrap="square" rtlCol="0">
                <a:spAutoFit/>
              </a:bodyPr>
              <a:lstStyle/>
              <a:p>
                <a:r>
                  <a:rPr lang="en-US" sz="1600" dirty="0" smtClean="0"/>
                  <a:t>OA</a:t>
                </a:r>
                <a:endParaRPr lang="en-US" sz="1600" dirty="0"/>
              </a:p>
            </p:txBody>
          </p:sp>
          <p:sp>
            <p:nvSpPr>
              <p:cNvPr id="13" name="TextBox 12"/>
              <p:cNvSpPr txBox="1"/>
              <p:nvPr/>
            </p:nvSpPr>
            <p:spPr>
              <a:xfrm>
                <a:off x="1631343" y="245618"/>
                <a:ext cx="533400" cy="338554"/>
              </a:xfrm>
              <a:prstGeom prst="rect">
                <a:avLst/>
              </a:prstGeom>
              <a:noFill/>
            </p:spPr>
            <p:txBody>
              <a:bodyPr wrap="square" rtlCol="0">
                <a:spAutoFit/>
              </a:bodyPr>
              <a:lstStyle/>
              <a:p>
                <a:r>
                  <a:rPr lang="en-US" sz="1600" dirty="0" smtClean="0"/>
                  <a:t>Bxa</a:t>
                </a:r>
                <a:endParaRPr lang="en-US" sz="1600" dirty="0"/>
              </a:p>
            </p:txBody>
          </p:sp>
          <p:sp>
            <p:nvSpPr>
              <p:cNvPr id="14" name="TextBox 13"/>
              <p:cNvSpPr txBox="1"/>
              <p:nvPr/>
            </p:nvSpPr>
            <p:spPr>
              <a:xfrm>
                <a:off x="2891004" y="266332"/>
                <a:ext cx="533400" cy="338554"/>
              </a:xfrm>
              <a:prstGeom prst="rect">
                <a:avLst/>
              </a:prstGeom>
              <a:noFill/>
            </p:spPr>
            <p:txBody>
              <a:bodyPr wrap="square" rtlCol="0">
                <a:spAutoFit/>
              </a:bodyPr>
              <a:lstStyle/>
              <a:p>
                <a:r>
                  <a:rPr lang="en-US" sz="1600" dirty="0" smtClean="0"/>
                  <a:t>Bxo</a:t>
                </a:r>
                <a:endParaRPr lang="en-US" sz="1600" dirty="0"/>
              </a:p>
            </p:txBody>
          </p:sp>
          <p:sp>
            <p:nvSpPr>
              <p:cNvPr id="15" name="TextBox 14"/>
              <p:cNvSpPr txBox="1"/>
              <p:nvPr/>
            </p:nvSpPr>
            <p:spPr>
              <a:xfrm>
                <a:off x="3335482" y="277093"/>
                <a:ext cx="533400" cy="338554"/>
              </a:xfrm>
              <a:prstGeom prst="rect">
                <a:avLst/>
              </a:prstGeom>
              <a:noFill/>
            </p:spPr>
            <p:txBody>
              <a:bodyPr wrap="square" rtlCol="0">
                <a:spAutoFit/>
              </a:bodyPr>
              <a:lstStyle/>
              <a:p>
                <a:r>
                  <a:rPr lang="en-US" sz="1600" dirty="0" smtClean="0"/>
                  <a:t>ON</a:t>
                </a:r>
                <a:endParaRPr lang="en-US" sz="1600" dirty="0"/>
              </a:p>
            </p:txBody>
          </p:sp>
          <p:cxnSp>
            <p:nvCxnSpPr>
              <p:cNvPr id="16" name="Straight Arrow Connector 15"/>
              <p:cNvCxnSpPr/>
              <p:nvPr/>
            </p:nvCxnSpPr>
            <p:spPr>
              <a:xfrm rot="5400000">
                <a:off x="1735583" y="661390"/>
                <a:ext cx="27521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a:off x="3013969" y="670268"/>
                <a:ext cx="27521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5400000">
                <a:off x="3440097" y="688025"/>
                <a:ext cx="27521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8" name="Straight Arrow Connector 7"/>
            <p:cNvCxnSpPr/>
            <p:nvPr/>
          </p:nvCxnSpPr>
          <p:spPr>
            <a:xfrm rot="5400000" flipH="1" flipV="1">
              <a:off x="2419933" y="1320800"/>
              <a:ext cx="314035"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2943412" y="49328"/>
            <a:ext cx="3257175" cy="461665"/>
          </a:xfrm>
          <a:prstGeom prst="rect">
            <a:avLst/>
          </a:prstGeom>
          <a:noFill/>
        </p:spPr>
        <p:txBody>
          <a:bodyPr wrap="square" rtlCol="0">
            <a:spAutoFit/>
          </a:bodyPr>
          <a:lstStyle/>
          <a:p>
            <a:pPr algn="ctr"/>
            <a:r>
              <a:rPr lang="en-US" sz="2400" dirty="0" smtClean="0"/>
              <a:t>Pyroxene Orientations</a:t>
            </a:r>
            <a:endParaRPr lang="en-US" sz="2400" dirty="0"/>
          </a:p>
        </p:txBody>
      </p:sp>
      <p:cxnSp>
        <p:nvCxnSpPr>
          <p:cNvPr id="24" name="Straight Connector 23"/>
          <p:cNvCxnSpPr/>
          <p:nvPr/>
        </p:nvCxnSpPr>
        <p:spPr>
          <a:xfrm rot="5400000">
            <a:off x="2183669" y="5330498"/>
            <a:ext cx="1515532" cy="42187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rot="5400000">
            <a:off x="2461852" y="6007100"/>
            <a:ext cx="25400"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rot="5400000">
            <a:off x="5958742" y="5343276"/>
            <a:ext cx="2287090" cy="1589"/>
          </a:xfrm>
          <a:prstGeom prst="line">
            <a:avLst/>
          </a:pr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rot="5400000">
            <a:off x="5947879" y="2731146"/>
            <a:ext cx="2313046" cy="1588"/>
          </a:xfrm>
          <a:prstGeom prst="line">
            <a:avLst/>
          </a:pr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0.70"/>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p:cTn id="14" dur="3000" fill="hold"/>
                                        <p:tgtEl>
                                          <p:spTgt spid="36"/>
                                        </p:tgtEl>
                                        <p:attrNameLst>
                                          <p:attrName>ppt_w</p:attrName>
                                        </p:attrNameLst>
                                      </p:cBhvr>
                                      <p:tavLst>
                                        <p:tav tm="0">
                                          <p:val>
                                            <p:strVal val="#ppt_w*0.70"/>
                                          </p:val>
                                        </p:tav>
                                        <p:tav tm="100000">
                                          <p:val>
                                            <p:strVal val="#ppt_w"/>
                                          </p:val>
                                        </p:tav>
                                      </p:tavLst>
                                    </p:anim>
                                    <p:anim calcmode="lin" valueType="num">
                                      <p:cBhvr>
                                        <p:cTn id="15" dur="3000" fill="hold"/>
                                        <p:tgtEl>
                                          <p:spTgt spid="36"/>
                                        </p:tgtEl>
                                        <p:attrNameLst>
                                          <p:attrName>ppt_h</p:attrName>
                                        </p:attrNameLst>
                                      </p:cBhvr>
                                      <p:tavLst>
                                        <p:tav tm="0">
                                          <p:val>
                                            <p:strVal val="#ppt_h"/>
                                          </p:val>
                                        </p:tav>
                                        <p:tav tm="100000">
                                          <p:val>
                                            <p:strVal val="#ppt_h"/>
                                          </p:val>
                                        </p:tav>
                                      </p:tavLst>
                                    </p:anim>
                                    <p:animEffect transition="in" filter="fade">
                                      <p:cBhvr>
                                        <p:cTn id="16" dur="3000"/>
                                        <p:tgtEl>
                                          <p:spTgt spid="36"/>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1000" fill="hold"/>
                                        <p:tgtEl>
                                          <p:spTgt spid="44"/>
                                        </p:tgtEl>
                                        <p:attrNameLst>
                                          <p:attrName>ppt_w</p:attrName>
                                        </p:attrNameLst>
                                      </p:cBhvr>
                                      <p:tavLst>
                                        <p:tav tm="0">
                                          <p:val>
                                            <p:strVal val="#ppt_w*0.70"/>
                                          </p:val>
                                        </p:tav>
                                        <p:tav tm="100000">
                                          <p:val>
                                            <p:strVal val="#ppt_w"/>
                                          </p:val>
                                        </p:tav>
                                      </p:tavLst>
                                    </p:anim>
                                    <p:anim calcmode="lin" valueType="num">
                                      <p:cBhvr>
                                        <p:cTn id="22" dur="1000" fill="hold"/>
                                        <p:tgtEl>
                                          <p:spTgt spid="44"/>
                                        </p:tgtEl>
                                        <p:attrNameLst>
                                          <p:attrName>ppt_h</p:attrName>
                                        </p:attrNameLst>
                                      </p:cBhvr>
                                      <p:tavLst>
                                        <p:tav tm="0">
                                          <p:val>
                                            <p:strVal val="#ppt_h"/>
                                          </p:val>
                                        </p:tav>
                                        <p:tav tm="100000">
                                          <p:val>
                                            <p:strVal val="#ppt_h"/>
                                          </p:val>
                                        </p:tav>
                                      </p:tavLst>
                                    </p:anim>
                                    <p:animEffect transition="in" filter="fade">
                                      <p:cBhvr>
                                        <p:cTn id="23"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C896"/>
        </a:solidFill>
        <a:effectLst/>
      </p:bgPr>
    </p:bg>
    <p:spTree>
      <p:nvGrpSpPr>
        <p:cNvPr id="1" name=""/>
        <p:cNvGrpSpPr/>
        <p:nvPr/>
      </p:nvGrpSpPr>
      <p:grpSpPr>
        <a:xfrm>
          <a:off x="0" y="0"/>
          <a:ext cx="0" cy="0"/>
          <a:chOff x="0" y="0"/>
          <a:chExt cx="0" cy="0"/>
        </a:xfrm>
      </p:grpSpPr>
      <p:grpSp>
        <p:nvGrpSpPr>
          <p:cNvPr id="2" name="Group 5"/>
          <p:cNvGrpSpPr/>
          <p:nvPr/>
        </p:nvGrpSpPr>
        <p:grpSpPr>
          <a:xfrm>
            <a:off x="1234155" y="419482"/>
            <a:ext cx="6419183" cy="1417713"/>
            <a:chOff x="1234155" y="60898"/>
            <a:chExt cx="6419183" cy="1417713"/>
          </a:xfrm>
        </p:grpSpPr>
        <p:grpSp>
          <p:nvGrpSpPr>
            <p:cNvPr id="3" name="Group 19"/>
            <p:cNvGrpSpPr/>
            <p:nvPr/>
          </p:nvGrpSpPr>
          <p:grpSpPr>
            <a:xfrm>
              <a:off x="1234155" y="60898"/>
              <a:ext cx="6419183" cy="1116908"/>
              <a:chOff x="1234155" y="245618"/>
              <a:chExt cx="6419183" cy="1116908"/>
            </a:xfrm>
          </p:grpSpPr>
          <p:pic>
            <p:nvPicPr>
              <p:cNvPr id="9" name="Picture 5"/>
              <p:cNvPicPr>
                <a:picLocks noChangeAspect="1" noChangeArrowheads="1"/>
              </p:cNvPicPr>
              <p:nvPr/>
            </p:nvPicPr>
            <p:blipFill>
              <a:blip r:embed="rId3"/>
              <a:srcRect/>
              <a:stretch>
                <a:fillRect/>
              </a:stretch>
            </p:blipFill>
            <p:spPr bwMode="auto">
              <a:xfrm rot="5400000">
                <a:off x="4300538" y="-1990274"/>
                <a:ext cx="542925" cy="6162675"/>
              </a:xfrm>
              <a:prstGeom prst="rect">
                <a:avLst/>
              </a:prstGeom>
              <a:noFill/>
              <a:ln w="9525">
                <a:noFill/>
                <a:miter lim="800000"/>
                <a:headEnd/>
                <a:tailEnd/>
              </a:ln>
              <a:effectLst/>
            </p:spPr>
          </p:pic>
          <p:cxnSp>
            <p:nvCxnSpPr>
              <p:cNvPr id="10" name="Straight Arrow Connector 9"/>
              <p:cNvCxnSpPr/>
              <p:nvPr/>
            </p:nvCxnSpPr>
            <p:spPr>
              <a:xfrm rot="5400000">
                <a:off x="1353843" y="661389"/>
                <a:ext cx="27521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234155" y="245620"/>
                <a:ext cx="533400" cy="338554"/>
              </a:xfrm>
              <a:prstGeom prst="rect">
                <a:avLst/>
              </a:prstGeom>
              <a:noFill/>
            </p:spPr>
            <p:txBody>
              <a:bodyPr wrap="square" rtlCol="0">
                <a:spAutoFit/>
              </a:bodyPr>
              <a:lstStyle/>
              <a:p>
                <a:r>
                  <a:rPr lang="en-US" sz="1600" dirty="0" smtClean="0"/>
                  <a:t>OA</a:t>
                </a:r>
                <a:endParaRPr lang="en-US" sz="1600" dirty="0"/>
              </a:p>
            </p:txBody>
          </p:sp>
          <p:sp>
            <p:nvSpPr>
              <p:cNvPr id="12" name="TextBox 11"/>
              <p:cNvSpPr txBox="1"/>
              <p:nvPr/>
            </p:nvSpPr>
            <p:spPr>
              <a:xfrm>
                <a:off x="1631343" y="245618"/>
                <a:ext cx="533400" cy="338554"/>
              </a:xfrm>
              <a:prstGeom prst="rect">
                <a:avLst/>
              </a:prstGeom>
              <a:noFill/>
            </p:spPr>
            <p:txBody>
              <a:bodyPr wrap="square" rtlCol="0">
                <a:spAutoFit/>
              </a:bodyPr>
              <a:lstStyle/>
              <a:p>
                <a:r>
                  <a:rPr lang="en-US" sz="1600" dirty="0" smtClean="0"/>
                  <a:t>Bxa</a:t>
                </a:r>
                <a:endParaRPr lang="en-US" sz="1600" dirty="0"/>
              </a:p>
            </p:txBody>
          </p:sp>
          <p:sp>
            <p:nvSpPr>
              <p:cNvPr id="13" name="TextBox 12"/>
              <p:cNvSpPr txBox="1"/>
              <p:nvPr/>
            </p:nvSpPr>
            <p:spPr>
              <a:xfrm>
                <a:off x="2891004" y="266332"/>
                <a:ext cx="533400" cy="338554"/>
              </a:xfrm>
              <a:prstGeom prst="rect">
                <a:avLst/>
              </a:prstGeom>
              <a:noFill/>
            </p:spPr>
            <p:txBody>
              <a:bodyPr wrap="square" rtlCol="0">
                <a:spAutoFit/>
              </a:bodyPr>
              <a:lstStyle/>
              <a:p>
                <a:r>
                  <a:rPr lang="en-US" sz="1600" dirty="0" smtClean="0"/>
                  <a:t>Bxo</a:t>
                </a:r>
                <a:endParaRPr lang="en-US" sz="1600" dirty="0"/>
              </a:p>
            </p:txBody>
          </p:sp>
          <p:sp>
            <p:nvSpPr>
              <p:cNvPr id="14" name="TextBox 13"/>
              <p:cNvSpPr txBox="1"/>
              <p:nvPr/>
            </p:nvSpPr>
            <p:spPr>
              <a:xfrm>
                <a:off x="3335482" y="277093"/>
                <a:ext cx="533400" cy="338554"/>
              </a:xfrm>
              <a:prstGeom prst="rect">
                <a:avLst/>
              </a:prstGeom>
              <a:noFill/>
            </p:spPr>
            <p:txBody>
              <a:bodyPr wrap="square" rtlCol="0">
                <a:spAutoFit/>
              </a:bodyPr>
              <a:lstStyle/>
              <a:p>
                <a:r>
                  <a:rPr lang="en-US" sz="1600" dirty="0" smtClean="0"/>
                  <a:t>ON</a:t>
                </a:r>
                <a:endParaRPr lang="en-US" sz="1600" dirty="0"/>
              </a:p>
            </p:txBody>
          </p:sp>
          <p:cxnSp>
            <p:nvCxnSpPr>
              <p:cNvPr id="15" name="Straight Arrow Connector 14"/>
              <p:cNvCxnSpPr/>
              <p:nvPr/>
            </p:nvCxnSpPr>
            <p:spPr>
              <a:xfrm rot="5400000">
                <a:off x="1735583" y="661390"/>
                <a:ext cx="27521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a:off x="3013969" y="670268"/>
                <a:ext cx="27521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a:off x="3440097" y="688025"/>
                <a:ext cx="27521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8" name="Straight Arrow Connector 7"/>
            <p:cNvCxnSpPr/>
            <p:nvPr/>
          </p:nvCxnSpPr>
          <p:spPr>
            <a:xfrm rot="5400000" flipH="1" flipV="1">
              <a:off x="2318329" y="1320800"/>
              <a:ext cx="314035"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2943412" y="49328"/>
            <a:ext cx="3257175" cy="461665"/>
          </a:xfrm>
          <a:prstGeom prst="rect">
            <a:avLst/>
          </a:prstGeom>
          <a:noFill/>
        </p:spPr>
        <p:txBody>
          <a:bodyPr wrap="square" rtlCol="0">
            <a:spAutoFit/>
          </a:bodyPr>
          <a:lstStyle/>
          <a:p>
            <a:pPr algn="ctr"/>
            <a:r>
              <a:rPr lang="en-US" sz="2400" dirty="0" smtClean="0"/>
              <a:t>Pyroxene Orientations</a:t>
            </a:r>
            <a:endParaRPr lang="en-US" sz="2400" dirty="0"/>
          </a:p>
        </p:txBody>
      </p:sp>
      <p:pic>
        <p:nvPicPr>
          <p:cNvPr id="21" name="Picture 2"/>
          <p:cNvPicPr>
            <a:picLocks noChangeAspect="1" noChangeArrowheads="1"/>
          </p:cNvPicPr>
          <p:nvPr/>
        </p:nvPicPr>
        <p:blipFill>
          <a:blip r:embed="rId4"/>
          <a:srcRect/>
          <a:stretch>
            <a:fillRect/>
          </a:stretch>
        </p:blipFill>
        <p:spPr bwMode="auto">
          <a:xfrm>
            <a:off x="2317876" y="4887896"/>
            <a:ext cx="4492499" cy="1864128"/>
          </a:xfrm>
          <a:prstGeom prst="rect">
            <a:avLst/>
          </a:prstGeom>
          <a:noFill/>
          <a:ln w="9525">
            <a:noFill/>
            <a:miter lim="800000"/>
            <a:headEnd/>
            <a:tailEnd/>
          </a:ln>
        </p:spPr>
      </p:pic>
      <p:pic>
        <p:nvPicPr>
          <p:cNvPr id="22" name="Picture 2"/>
          <p:cNvPicPr>
            <a:picLocks noChangeAspect="1" noChangeArrowheads="1"/>
          </p:cNvPicPr>
          <p:nvPr/>
        </p:nvPicPr>
        <p:blipFill>
          <a:blip r:embed="rId5"/>
          <a:srcRect/>
          <a:stretch>
            <a:fillRect/>
          </a:stretch>
        </p:blipFill>
        <p:spPr bwMode="auto">
          <a:xfrm>
            <a:off x="1432179" y="1818146"/>
            <a:ext cx="6265157" cy="3063413"/>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oshonevolbanner.jpg"/>
          <p:cNvPicPr>
            <a:picLocks noChangeAspect="1"/>
          </p:cNvPicPr>
          <p:nvPr/>
        </p:nvPicPr>
        <p:blipFill>
          <a:blip r:embed="rId4"/>
          <a:stretch>
            <a:fillRect/>
          </a:stretch>
        </p:blipFill>
        <p:spPr>
          <a:xfrm>
            <a:off x="2411800" y="796792"/>
            <a:ext cx="6140174" cy="1059180"/>
          </a:xfrm>
          <a:prstGeom prst="rect">
            <a:avLst/>
          </a:prstGeom>
        </p:spPr>
      </p:pic>
      <p:sp>
        <p:nvSpPr>
          <p:cNvPr id="3" name="TextBox 2"/>
          <p:cNvSpPr txBox="1"/>
          <p:nvPr/>
        </p:nvSpPr>
        <p:spPr>
          <a:xfrm>
            <a:off x="3503726" y="5965820"/>
            <a:ext cx="3962400" cy="307777"/>
          </a:xfrm>
          <a:prstGeom prst="rect">
            <a:avLst/>
          </a:prstGeom>
          <a:noFill/>
        </p:spPr>
        <p:txBody>
          <a:bodyPr wrap="square" rtlCol="0">
            <a:spAutoFit/>
          </a:bodyPr>
          <a:lstStyle/>
          <a:p>
            <a:r>
              <a:rPr lang="en-US" sz="1400" dirty="0" smtClean="0">
                <a:hlinkClick r:id="rId5"/>
              </a:rPr>
              <a:t>http://gtwist.ca/Petrology/opticalmineralogy.html</a:t>
            </a:r>
            <a:endParaRPr lang="en-US" sz="1400" dirty="0" smtClean="0"/>
          </a:p>
        </p:txBody>
      </p:sp>
      <p:pic>
        <p:nvPicPr>
          <p:cNvPr id="19458" name="Picture 2" descr="C:\apache2triad\htdocs\VolPetrology\Assets\edziza.jpg"/>
          <p:cNvPicPr>
            <a:picLocks noChangeAspect="1" noChangeArrowheads="1"/>
          </p:cNvPicPr>
          <p:nvPr/>
        </p:nvPicPr>
        <p:blipFill>
          <a:blip r:embed="rId6"/>
          <a:srcRect/>
          <a:stretch>
            <a:fillRect/>
          </a:stretch>
        </p:blipFill>
        <p:spPr bwMode="auto">
          <a:xfrm>
            <a:off x="2620056" y="2045628"/>
            <a:ext cx="5715000" cy="3741737"/>
          </a:xfrm>
          <a:prstGeom prst="rect">
            <a:avLst/>
          </a:prstGeom>
          <a:noFill/>
        </p:spPr>
      </p:pic>
      <p:sp>
        <p:nvSpPr>
          <p:cNvPr id="8" name="TextBox 7"/>
          <p:cNvSpPr txBox="1"/>
          <p:nvPr/>
        </p:nvSpPr>
        <p:spPr>
          <a:xfrm>
            <a:off x="133165" y="816753"/>
            <a:ext cx="2308194" cy="2954655"/>
          </a:xfrm>
          <a:prstGeom prst="rect">
            <a:avLst/>
          </a:prstGeom>
          <a:noFill/>
        </p:spPr>
        <p:txBody>
          <a:bodyPr wrap="square" rtlCol="0">
            <a:spAutoFit/>
          </a:bodyPr>
          <a:lstStyle/>
          <a:p>
            <a:r>
              <a:rPr lang="en-US" sz="2400" b="1" dirty="0" smtClean="0"/>
              <a:t>Conclusion</a:t>
            </a:r>
          </a:p>
          <a:p>
            <a:r>
              <a:rPr lang="en-US" dirty="0" smtClean="0"/>
              <a:t>Birefringence in combination with optical or crystallographic features provide us with the means to determine crystal orientations in thin section.</a:t>
            </a:r>
            <a:endParaRPr lang="en-US" dirty="0"/>
          </a:p>
        </p:txBody>
      </p:sp>
      <p:sp>
        <p:nvSpPr>
          <p:cNvPr id="6" name="TextBox 5"/>
          <p:cNvSpPr txBox="1"/>
          <p:nvPr/>
        </p:nvSpPr>
        <p:spPr>
          <a:xfrm>
            <a:off x="209174" y="3887005"/>
            <a:ext cx="2157274" cy="584775"/>
          </a:xfrm>
          <a:prstGeom prst="rect">
            <a:avLst/>
          </a:prstGeom>
          <a:noFill/>
        </p:spPr>
        <p:txBody>
          <a:bodyPr wrap="square" rtlCol="0">
            <a:spAutoFit/>
          </a:bodyPr>
          <a:lstStyle/>
          <a:p>
            <a:r>
              <a:rPr lang="en-US" sz="3200" dirty="0" smtClean="0"/>
              <a:t>Thank You</a:t>
            </a:r>
            <a:endParaRPr lang="en-US" sz="3200" dirty="0"/>
          </a:p>
        </p:txBody>
      </p:sp>
    </p:spTree>
    <p:custDataLst>
      <p:tags r:id="rId1"/>
    </p:custDataLst>
  </p:cSld>
  <p:clrMapOvr>
    <a:masterClrMapping/>
  </p:clrMapOvr>
  <p:transition xmlns:p14="http://schemas.microsoft.com/office/powerpoint/2010/main" advTm="30000"/>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xit"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OlivineBf.wmf"/>
          <p:cNvPicPr>
            <a:picLocks noChangeAspect="1"/>
          </p:cNvPicPr>
          <p:nvPr/>
        </p:nvPicPr>
        <p:blipFill>
          <a:blip r:embed="rId3"/>
          <a:stretch>
            <a:fillRect/>
          </a:stretch>
        </p:blipFill>
        <p:spPr>
          <a:xfrm>
            <a:off x="4876800" y="788594"/>
            <a:ext cx="3733800" cy="5133037"/>
          </a:xfrm>
          <a:prstGeom prst="rect">
            <a:avLst/>
          </a:prstGeom>
        </p:spPr>
      </p:pic>
      <p:pic>
        <p:nvPicPr>
          <p:cNvPr id="10" name="Picture 9" descr="NewMLChart.png"/>
          <p:cNvPicPr>
            <a:picLocks noChangeAspect="1"/>
          </p:cNvPicPr>
          <p:nvPr/>
        </p:nvPicPr>
        <p:blipFill>
          <a:blip r:embed="rId4"/>
          <a:stretch>
            <a:fillRect/>
          </a:stretch>
        </p:blipFill>
        <p:spPr>
          <a:xfrm>
            <a:off x="4572000" y="660404"/>
            <a:ext cx="4406497" cy="5290286"/>
          </a:xfrm>
          <a:prstGeom prst="rect">
            <a:avLst/>
          </a:prstGeom>
        </p:spPr>
      </p:pic>
      <p:sp>
        <p:nvSpPr>
          <p:cNvPr id="5" name="TextBox 4"/>
          <p:cNvSpPr txBox="1"/>
          <p:nvPr/>
        </p:nvSpPr>
        <p:spPr>
          <a:xfrm>
            <a:off x="699655" y="5590276"/>
            <a:ext cx="3392054" cy="913070"/>
          </a:xfrm>
          <a:prstGeom prst="rect">
            <a:avLst/>
          </a:prstGeom>
          <a:noFill/>
        </p:spPr>
        <p:txBody>
          <a:bodyPr wrap="square" rtlCol="0">
            <a:spAutoFit/>
          </a:bodyPr>
          <a:lstStyle/>
          <a:p>
            <a:r>
              <a:rPr lang="en-US" sz="2000" baseline="30000" dirty="0" smtClean="0"/>
              <a:t>Kato, T., 2001:</a:t>
            </a:r>
          </a:p>
          <a:p>
            <a:r>
              <a:rPr lang="en-US" sz="2000" baseline="30000" dirty="0" smtClean="0">
                <a:hlinkClick r:id="rId5"/>
              </a:rPr>
              <a:t>http://www.nendai.nagoya-u.ac.jp/gsd/sicc/</a:t>
            </a:r>
            <a:endParaRPr lang="en-US" sz="2000" baseline="30000" dirty="0" smtClean="0"/>
          </a:p>
          <a:p>
            <a:endParaRPr lang="en-US" sz="2000" baseline="30000" dirty="0" smtClean="0"/>
          </a:p>
          <a:p>
            <a:r>
              <a:rPr lang="en-US" sz="2000" baseline="30000" dirty="0" smtClean="0"/>
              <a:t>(accessed May 28, 2008)</a:t>
            </a:r>
          </a:p>
        </p:txBody>
      </p:sp>
      <p:grpSp>
        <p:nvGrpSpPr>
          <p:cNvPr id="2" name="Group 10"/>
          <p:cNvGrpSpPr/>
          <p:nvPr/>
        </p:nvGrpSpPr>
        <p:grpSpPr>
          <a:xfrm>
            <a:off x="602673" y="149160"/>
            <a:ext cx="7938654" cy="461665"/>
            <a:chOff x="602673" y="149160"/>
            <a:chExt cx="7938654" cy="461665"/>
          </a:xfrm>
        </p:grpSpPr>
        <p:sp>
          <p:nvSpPr>
            <p:cNvPr id="6" name="TextBox 5"/>
            <p:cNvSpPr txBox="1"/>
            <p:nvPr/>
          </p:nvSpPr>
          <p:spPr>
            <a:xfrm>
              <a:off x="602673" y="149160"/>
              <a:ext cx="7938654" cy="461665"/>
            </a:xfrm>
            <a:prstGeom prst="rect">
              <a:avLst/>
            </a:prstGeom>
            <a:noFill/>
          </p:spPr>
          <p:txBody>
            <a:bodyPr wrap="square" rtlCol="0">
              <a:spAutoFit/>
            </a:bodyPr>
            <a:lstStyle/>
            <a:p>
              <a:r>
                <a:rPr lang="en-US" sz="2400" dirty="0" smtClean="0"/>
                <a:t>Interference Color            Retardation           Birefringence</a:t>
              </a:r>
              <a:endParaRPr lang="en-US" sz="2400" dirty="0"/>
            </a:p>
          </p:txBody>
        </p:sp>
        <p:cxnSp>
          <p:nvCxnSpPr>
            <p:cNvPr id="9" name="Straight Arrow Connector 8"/>
            <p:cNvCxnSpPr/>
            <p:nvPr/>
          </p:nvCxnSpPr>
          <p:spPr>
            <a:xfrm flipV="1">
              <a:off x="3441190" y="378691"/>
              <a:ext cx="396932" cy="923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5978283" y="378691"/>
              <a:ext cx="396932" cy="923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pic>
        <p:nvPicPr>
          <p:cNvPr id="14" name="Picture 13" descr="KV80-5XP.jpg"/>
          <p:cNvPicPr>
            <a:picLocks noChangeAspect="1"/>
          </p:cNvPicPr>
          <p:nvPr/>
        </p:nvPicPr>
        <p:blipFill>
          <a:blip r:embed="rId6" cstate="print"/>
          <a:stretch>
            <a:fillRect/>
          </a:stretch>
        </p:blipFill>
        <p:spPr>
          <a:xfrm rot="10800000">
            <a:off x="713510" y="714068"/>
            <a:ext cx="3585020" cy="4802308"/>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p:cNvPicPr>
            <a:picLocks noChangeAspect="1" noChangeArrowheads="1"/>
          </p:cNvPicPr>
          <p:nvPr/>
        </p:nvPicPr>
        <p:blipFill>
          <a:blip r:embed="rId5"/>
          <a:srcRect/>
          <a:stretch>
            <a:fillRect/>
          </a:stretch>
        </p:blipFill>
        <p:spPr bwMode="auto">
          <a:xfrm>
            <a:off x="4093882" y="1369432"/>
            <a:ext cx="4730376" cy="5080673"/>
          </a:xfrm>
          <a:prstGeom prst="rect">
            <a:avLst/>
          </a:prstGeom>
          <a:noFill/>
          <a:ln w="9525">
            <a:noFill/>
            <a:miter lim="800000"/>
            <a:headEnd/>
            <a:tailEnd/>
          </a:ln>
          <a:effectLst/>
        </p:spPr>
      </p:pic>
      <p:sp>
        <p:nvSpPr>
          <p:cNvPr id="3" name="TextBox 2"/>
          <p:cNvSpPr txBox="1"/>
          <p:nvPr/>
        </p:nvSpPr>
        <p:spPr>
          <a:xfrm>
            <a:off x="2323798" y="322585"/>
            <a:ext cx="4496406" cy="461665"/>
          </a:xfrm>
          <a:prstGeom prst="rect">
            <a:avLst/>
          </a:prstGeom>
          <a:noFill/>
        </p:spPr>
        <p:txBody>
          <a:bodyPr wrap="square" lIns="91435" tIns="45718" rIns="91435" bIns="45718" rtlCol="0" anchor="ctr">
            <a:spAutoFit/>
          </a:bodyPr>
          <a:lstStyle/>
          <a:p>
            <a:pPr algn="ctr"/>
            <a:r>
              <a:rPr lang="en-US" sz="2400" dirty="0"/>
              <a:t>What was Wright’s Discovery?</a:t>
            </a:r>
          </a:p>
        </p:txBody>
      </p:sp>
      <p:sp>
        <p:nvSpPr>
          <p:cNvPr id="4" name="Rectangle 3"/>
          <p:cNvSpPr/>
          <p:nvPr/>
        </p:nvSpPr>
        <p:spPr>
          <a:xfrm>
            <a:off x="1640746" y="2947116"/>
            <a:ext cx="184666" cy="584776"/>
          </a:xfrm>
          <a:prstGeom prst="rect">
            <a:avLst/>
          </a:prstGeom>
        </p:spPr>
        <p:txBody>
          <a:bodyPr wrap="none" lIns="91435" tIns="45718" rIns="91435" bIns="45718">
            <a:spAutoFit/>
          </a:bodyPr>
          <a:lstStyle/>
          <a:p>
            <a:endParaRPr lang="en-US" sz="3200" dirty="0">
              <a:latin typeface="Symbol" pitchFamily="18" charset="2"/>
            </a:endParaRPr>
          </a:p>
        </p:txBody>
      </p:sp>
      <p:cxnSp>
        <p:nvCxnSpPr>
          <p:cNvPr id="7" name="Straight Arrow Connector 6"/>
          <p:cNvCxnSpPr/>
          <p:nvPr/>
        </p:nvCxnSpPr>
        <p:spPr>
          <a:xfrm>
            <a:off x="3338314" y="3850342"/>
            <a:ext cx="581000" cy="1588"/>
          </a:xfrm>
          <a:prstGeom prst="straightConnector1">
            <a:avLst/>
          </a:prstGeom>
          <a:ln w="38100" cap="flat" cmpd="sng" algn="ctr">
            <a:solidFill>
              <a:schemeClr val="tx1"/>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0" name="Right Brace 9"/>
          <p:cNvSpPr/>
          <p:nvPr/>
        </p:nvSpPr>
        <p:spPr>
          <a:xfrm>
            <a:off x="2905938" y="3080275"/>
            <a:ext cx="324280" cy="1540137"/>
          </a:xfrm>
          <a:prstGeom prst="rightBrace">
            <a:avLst/>
          </a:prstGeom>
          <a:ln w="38100" cap="flat" cmpd="sng" algn="ctr">
            <a:solidFill>
              <a:srgbClr val="00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lIns="91435" tIns="45718" rIns="91435" bIns="45718" rtlCol="0" anchor="ctr"/>
          <a:lstStyle/>
          <a:p>
            <a:pPr algn="ctr"/>
            <a:endParaRPr lang="en-US" dirty="0"/>
          </a:p>
        </p:txBody>
      </p:sp>
      <p:grpSp>
        <p:nvGrpSpPr>
          <p:cNvPr id="23" name="Group 22"/>
          <p:cNvGrpSpPr/>
          <p:nvPr/>
        </p:nvGrpSpPr>
        <p:grpSpPr>
          <a:xfrm>
            <a:off x="5155476" y="2547455"/>
            <a:ext cx="1617609" cy="2184825"/>
            <a:chOff x="5087918" y="2547454"/>
            <a:chExt cx="1617609" cy="2184825"/>
          </a:xfrm>
        </p:grpSpPr>
        <p:grpSp>
          <p:nvGrpSpPr>
            <p:cNvPr id="21" name="Group 20"/>
            <p:cNvGrpSpPr/>
            <p:nvPr/>
          </p:nvGrpSpPr>
          <p:grpSpPr>
            <a:xfrm>
              <a:off x="5087918" y="2547454"/>
              <a:ext cx="1290299" cy="2184825"/>
              <a:chOff x="5087918" y="2547454"/>
              <a:chExt cx="1290299" cy="2184825"/>
            </a:xfrm>
          </p:grpSpPr>
          <p:grpSp>
            <p:nvGrpSpPr>
              <p:cNvPr id="20" name="Group 19"/>
              <p:cNvGrpSpPr/>
              <p:nvPr/>
            </p:nvGrpSpPr>
            <p:grpSpPr>
              <a:xfrm>
                <a:off x="5675631" y="4080010"/>
                <a:ext cx="702586" cy="652269"/>
                <a:chOff x="1324884" y="2094045"/>
                <a:chExt cx="702586" cy="652269"/>
              </a:xfrm>
            </p:grpSpPr>
            <p:sp>
              <p:nvSpPr>
                <p:cNvPr id="15" name="Rectangle 14"/>
                <p:cNvSpPr/>
                <p:nvPr/>
              </p:nvSpPr>
              <p:spPr>
                <a:xfrm>
                  <a:off x="1341424" y="2327505"/>
                  <a:ext cx="553977" cy="418809"/>
                </a:xfrm>
                <a:prstGeom prst="rect">
                  <a:avLst/>
                </a:prstGeom>
                <a:solidFill>
                  <a:schemeClr val="bg1"/>
                </a:solidFill>
                <a:ln>
                  <a:solidFill>
                    <a:schemeClr val="tx1"/>
                  </a:solidFill>
                </a:ln>
                <a:effectLst>
                  <a:outerShdw blurRad="50800" dist="38100" dir="2700000" algn="br"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1324884" y="2094045"/>
                  <a:ext cx="702586" cy="646331"/>
                </a:xfrm>
                <a:prstGeom prst="rect">
                  <a:avLst/>
                </a:prstGeom>
                <a:noFill/>
              </p:spPr>
              <p:txBody>
                <a:bodyPr wrap="none" rtlCol="0">
                  <a:spAutoFit/>
                </a:bodyPr>
                <a:lstStyle/>
                <a:p>
                  <a:r>
                    <a:rPr lang="en-US" sz="3600" i="1" dirty="0">
                      <a:latin typeface="Times New Roman"/>
                      <a:cs typeface="Times New Roman"/>
                    </a:rPr>
                    <a:t>w</a:t>
                  </a:r>
                  <a:r>
                    <a:rPr lang="en-US" sz="3600" baseline="-25000" dirty="0">
                      <a:latin typeface="Times New Roman"/>
                      <a:cs typeface="Times New Roman"/>
                    </a:rPr>
                    <a:t>1</a:t>
                  </a:r>
                </a:p>
              </p:txBody>
            </p:sp>
          </p:grpSp>
          <p:grpSp>
            <p:nvGrpSpPr>
              <p:cNvPr id="18" name="Group 17"/>
              <p:cNvGrpSpPr/>
              <p:nvPr/>
            </p:nvGrpSpPr>
            <p:grpSpPr>
              <a:xfrm>
                <a:off x="5087918" y="2547454"/>
                <a:ext cx="703330" cy="648479"/>
                <a:chOff x="1264125" y="872217"/>
                <a:chExt cx="703330" cy="648479"/>
              </a:xfrm>
            </p:grpSpPr>
            <p:sp>
              <p:nvSpPr>
                <p:cNvPr id="16" name="Rectangle 15"/>
                <p:cNvSpPr/>
                <p:nvPr/>
              </p:nvSpPr>
              <p:spPr>
                <a:xfrm>
                  <a:off x="1264125" y="1101887"/>
                  <a:ext cx="553977" cy="418809"/>
                </a:xfrm>
                <a:prstGeom prst="rect">
                  <a:avLst/>
                </a:prstGeom>
                <a:solidFill>
                  <a:srgbClr val="FFB52C"/>
                </a:solidFill>
                <a:ln w="0" cap="flat" cmpd="sng" algn="ctr">
                  <a:solidFill>
                    <a:schemeClr val="tx1"/>
                  </a:solidFill>
                  <a:prstDash val="solid"/>
                  <a:round/>
                  <a:headEnd type="none" w="med" len="med"/>
                  <a:tailEnd type="none" w="med" len="med"/>
                </a:ln>
                <a:effectLst>
                  <a:outerShdw blurRad="50800" dist="38100" dir="2700000" algn="br"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Box 11"/>
                <p:cNvSpPr txBox="1"/>
                <p:nvPr/>
              </p:nvSpPr>
              <p:spPr>
                <a:xfrm>
                  <a:off x="1264869" y="872217"/>
                  <a:ext cx="702586" cy="646331"/>
                </a:xfrm>
                <a:prstGeom prst="rect">
                  <a:avLst/>
                </a:prstGeom>
                <a:noFill/>
              </p:spPr>
              <p:txBody>
                <a:bodyPr wrap="none" rtlCol="0">
                  <a:spAutoFit/>
                </a:bodyPr>
                <a:lstStyle/>
                <a:p>
                  <a:r>
                    <a:rPr lang="en-US" sz="3600" i="1" dirty="0">
                      <a:latin typeface="Times New Roman"/>
                      <a:cs typeface="Times New Roman"/>
                    </a:rPr>
                    <a:t>w</a:t>
                  </a:r>
                  <a:r>
                    <a:rPr lang="en-US" sz="3600" baseline="-25000" dirty="0">
                      <a:latin typeface="Times New Roman"/>
                      <a:cs typeface="Times New Roman"/>
                    </a:rPr>
                    <a:t>3</a:t>
                  </a:r>
                </a:p>
              </p:txBody>
            </p:sp>
          </p:grpSp>
        </p:grpSp>
        <p:grpSp>
          <p:nvGrpSpPr>
            <p:cNvPr id="19" name="Group 18"/>
            <p:cNvGrpSpPr/>
            <p:nvPr/>
          </p:nvGrpSpPr>
          <p:grpSpPr>
            <a:xfrm>
              <a:off x="6002941" y="3539612"/>
              <a:ext cx="702586" cy="675498"/>
              <a:chOff x="2719614" y="1472587"/>
              <a:chExt cx="702586" cy="675498"/>
            </a:xfrm>
          </p:grpSpPr>
          <p:sp>
            <p:nvSpPr>
              <p:cNvPr id="14" name="Rectangle 13"/>
              <p:cNvSpPr/>
              <p:nvPr/>
            </p:nvSpPr>
            <p:spPr>
              <a:xfrm>
                <a:off x="2769885" y="1729276"/>
                <a:ext cx="553977" cy="418809"/>
              </a:xfrm>
              <a:prstGeom prst="rect">
                <a:avLst/>
              </a:prstGeom>
              <a:solidFill>
                <a:schemeClr val="bg1"/>
              </a:solidFill>
              <a:ln>
                <a:solidFill>
                  <a:schemeClr val="tx1"/>
                </a:solidFill>
              </a:ln>
              <a:effectLst>
                <a:outerShdw blurRad="50800" dist="38100" dir="2700000" algn="br"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2719614" y="1472587"/>
                <a:ext cx="702586" cy="646331"/>
              </a:xfrm>
              <a:prstGeom prst="rect">
                <a:avLst/>
              </a:prstGeom>
              <a:noFill/>
            </p:spPr>
            <p:txBody>
              <a:bodyPr wrap="square" rtlCol="0">
                <a:spAutoFit/>
              </a:bodyPr>
              <a:lstStyle/>
              <a:p>
                <a:r>
                  <a:rPr lang="en-US" sz="3600" i="1" dirty="0">
                    <a:latin typeface="Times New Roman"/>
                    <a:cs typeface="Times New Roman"/>
                  </a:rPr>
                  <a:t>w</a:t>
                </a:r>
                <a:r>
                  <a:rPr lang="en-US" sz="3600" baseline="-25000" dirty="0">
                    <a:latin typeface="Times New Roman"/>
                    <a:cs typeface="Times New Roman"/>
                  </a:rPr>
                  <a:t>2</a:t>
                </a:r>
              </a:p>
            </p:txBody>
          </p:sp>
        </p:grpSp>
      </p:grpSp>
      <p:graphicFrame>
        <p:nvGraphicFramePr>
          <p:cNvPr id="2" name="Object 1"/>
          <p:cNvGraphicFramePr>
            <a:graphicFrameLocks noChangeAspect="1"/>
          </p:cNvGraphicFramePr>
          <p:nvPr>
            <p:extLst>
              <p:ext uri="{D42A27DB-BD31-4B8C-83A1-F6EECF244321}">
                <p14:modId xmlns:p14="http://schemas.microsoft.com/office/powerpoint/2010/main" val="1362988349"/>
              </p:ext>
            </p:extLst>
          </p:nvPr>
        </p:nvGraphicFramePr>
        <p:xfrm>
          <a:off x="4381500" y="2908301"/>
          <a:ext cx="101600" cy="152400"/>
        </p:xfrm>
        <a:graphic>
          <a:graphicData uri="http://schemas.openxmlformats.org/presentationml/2006/ole">
            <mc:AlternateContent xmlns:mc="http://schemas.openxmlformats.org/markup-compatibility/2006">
              <mc:Choice xmlns:v="urn:schemas-microsoft-com:vml" Requires="v">
                <p:oleObj spid="_x0000_s3073" name="Equation" r:id="rId6" imgW="101600" imgH="152400" progId="Equation.DSMT4">
                  <p:embed/>
                </p:oleObj>
              </mc:Choice>
              <mc:Fallback>
                <p:oleObj name="Equation" r:id="rId6" imgW="101600" imgH="152400" progId="Equation.DSMT4">
                  <p:embed/>
                  <p:pic>
                    <p:nvPicPr>
                      <p:cNvPr id="0" name=""/>
                      <p:cNvPicPr/>
                      <p:nvPr/>
                    </p:nvPicPr>
                    <p:blipFill>
                      <a:blip r:embed="rId7"/>
                      <a:stretch>
                        <a:fillRect/>
                      </a:stretch>
                    </p:blipFill>
                    <p:spPr>
                      <a:xfrm>
                        <a:off x="4381500" y="2908301"/>
                        <a:ext cx="101600" cy="152400"/>
                      </a:xfrm>
                      <a:prstGeom prst="rect">
                        <a:avLst/>
                      </a:prstGeom>
                    </p:spPr>
                  </p:pic>
                </p:oleObj>
              </mc:Fallback>
            </mc:AlternateContent>
          </a:graphicData>
        </a:graphic>
      </p:graphicFrame>
      <p:grpSp>
        <p:nvGrpSpPr>
          <p:cNvPr id="8" name="Group 7"/>
          <p:cNvGrpSpPr/>
          <p:nvPr/>
        </p:nvGrpSpPr>
        <p:grpSpPr>
          <a:xfrm>
            <a:off x="1746446" y="3193786"/>
            <a:ext cx="1159492" cy="1051101"/>
            <a:chOff x="282219" y="2241042"/>
            <a:chExt cx="1159492" cy="1051101"/>
          </a:xfrm>
        </p:grpSpPr>
        <p:sp>
          <p:nvSpPr>
            <p:cNvPr id="25" name="Rectangle 24"/>
            <p:cNvSpPr/>
            <p:nvPr/>
          </p:nvSpPr>
          <p:spPr>
            <a:xfrm>
              <a:off x="282219" y="2241042"/>
              <a:ext cx="1159492" cy="1015663"/>
            </a:xfrm>
            <a:prstGeom prst="rect">
              <a:avLst/>
            </a:prstGeom>
            <a:solidFill>
              <a:srgbClr val="FFFFC0"/>
            </a:solidFill>
            <a:ln w="12700" cap="flat" cmpd="sng" algn="ctr">
              <a:solidFill>
                <a:schemeClr val="tx1"/>
              </a:solidFill>
              <a:prstDash val="solid"/>
              <a:round/>
              <a:headEnd type="none" w="med" len="med"/>
              <a:tailEnd type="none" w="med" len="med"/>
            </a:ln>
            <a:effectLst>
              <a:outerShdw blurRad="50800" dist="38100" dir="2700000" algn="br" rotWithShape="0">
                <a:srgbClr val="000000">
                  <a:alpha val="43000"/>
                </a:srgbClr>
              </a:outerShdw>
            </a:effectLst>
          </p:spPr>
          <p:style>
            <a:lnRef idx="1">
              <a:schemeClr val="accent1"/>
            </a:lnRef>
            <a:fillRef idx="2">
              <a:schemeClr val="accent1"/>
            </a:fillRef>
            <a:effectRef idx="1">
              <a:schemeClr val="accent1"/>
            </a:effectRef>
            <a:fontRef idx="minor">
              <a:schemeClr val="dk1"/>
            </a:fontRef>
          </p:style>
          <p:txBody>
            <a:bodyPr wrap="square">
              <a:spAutoFit/>
            </a:bodyPr>
            <a:lstStyle/>
            <a:p>
              <a:endParaRPr lang="en-US" sz="2000" dirty="0">
                <a:latin typeface="Symbol" pitchFamily="18" charset="2"/>
              </a:endParaRPr>
            </a:p>
            <a:p>
              <a:r>
                <a:rPr lang="en-US" sz="4000" dirty="0"/>
                <a:t> </a:t>
              </a:r>
            </a:p>
          </p:txBody>
        </p:sp>
        <p:graphicFrame>
          <p:nvGraphicFramePr>
            <p:cNvPr id="5" name="Object 4"/>
            <p:cNvGraphicFramePr>
              <a:graphicFrameLocks noChangeAspect="1"/>
            </p:cNvGraphicFramePr>
            <p:nvPr>
              <p:extLst>
                <p:ext uri="{D42A27DB-BD31-4B8C-83A1-F6EECF244321}">
                  <p14:modId xmlns:p14="http://schemas.microsoft.com/office/powerpoint/2010/main" val="492210400"/>
                </p:ext>
              </p:extLst>
            </p:nvPr>
          </p:nvGraphicFramePr>
          <p:xfrm>
            <a:off x="305603" y="2275900"/>
            <a:ext cx="1136108" cy="501224"/>
          </p:xfrm>
          <a:graphic>
            <a:graphicData uri="http://schemas.openxmlformats.org/presentationml/2006/ole">
              <mc:AlternateContent xmlns:mc="http://schemas.openxmlformats.org/markup-compatibility/2006">
                <mc:Choice xmlns:v="urn:schemas-microsoft-com:vml" Requires="v">
                  <p:oleObj spid="_x0000_s3074" name="Equation" r:id="rId8" imgW="431800" imgH="190500" progId="Equation.DSMT4">
                    <p:embed/>
                  </p:oleObj>
                </mc:Choice>
                <mc:Fallback>
                  <p:oleObj name="Equation" r:id="rId8" imgW="431800" imgH="190500" progId="Equation.DSMT4">
                    <p:embed/>
                    <p:pic>
                      <p:nvPicPr>
                        <p:cNvPr id="0" name=""/>
                        <p:cNvPicPr/>
                        <p:nvPr/>
                      </p:nvPicPr>
                      <p:blipFill>
                        <a:blip r:embed="rId9"/>
                        <a:stretch>
                          <a:fillRect/>
                        </a:stretch>
                      </p:blipFill>
                      <p:spPr>
                        <a:xfrm>
                          <a:off x="305603" y="2275900"/>
                          <a:ext cx="1136108" cy="501224"/>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601312396"/>
                </p:ext>
              </p:extLst>
            </p:nvPr>
          </p:nvGraphicFramePr>
          <p:xfrm>
            <a:off x="400970" y="2798066"/>
            <a:ext cx="988154" cy="494077"/>
          </p:xfrm>
          <a:graphic>
            <a:graphicData uri="http://schemas.openxmlformats.org/presentationml/2006/ole">
              <mc:AlternateContent xmlns:mc="http://schemas.openxmlformats.org/markup-compatibility/2006">
                <mc:Choice xmlns:v="urn:schemas-microsoft-com:vml" Requires="v">
                  <p:oleObj spid="_x0000_s3075" name="Equation" r:id="rId10" imgW="355600" imgH="177800" progId="Equation.DSMT4">
                    <p:embed/>
                  </p:oleObj>
                </mc:Choice>
                <mc:Fallback>
                  <p:oleObj name="Equation" r:id="rId10" imgW="355600" imgH="177800" progId="Equation.DSMT4">
                    <p:embed/>
                    <p:pic>
                      <p:nvPicPr>
                        <p:cNvPr id="0" name=""/>
                        <p:cNvPicPr/>
                        <p:nvPr/>
                      </p:nvPicPr>
                      <p:blipFill>
                        <a:blip r:embed="rId11"/>
                        <a:stretch>
                          <a:fillRect/>
                        </a:stretch>
                      </p:blipFill>
                      <p:spPr>
                        <a:xfrm>
                          <a:off x="400970" y="2798066"/>
                          <a:ext cx="988154" cy="494077"/>
                        </a:xfrm>
                        <a:prstGeom prst="rect">
                          <a:avLst/>
                        </a:prstGeom>
                      </p:spPr>
                    </p:pic>
                  </p:oleObj>
                </mc:Fallback>
              </mc:AlternateContent>
            </a:graphicData>
          </a:graphic>
        </p:graphicFrame>
      </p:grpSp>
      <p:grpSp>
        <p:nvGrpSpPr>
          <p:cNvPr id="17" name="Group 16"/>
          <p:cNvGrpSpPr/>
          <p:nvPr/>
        </p:nvGrpSpPr>
        <p:grpSpPr>
          <a:xfrm>
            <a:off x="1865197" y="3228644"/>
            <a:ext cx="988154" cy="872235"/>
            <a:chOff x="3497147" y="3879100"/>
            <a:chExt cx="988154" cy="872235"/>
          </a:xfrm>
        </p:grpSpPr>
        <p:graphicFrame>
          <p:nvGraphicFramePr>
            <p:cNvPr id="13" name="Object 12"/>
            <p:cNvGraphicFramePr>
              <a:graphicFrameLocks noChangeAspect="1"/>
            </p:cNvGraphicFramePr>
            <p:nvPr>
              <p:extLst>
                <p:ext uri="{D42A27DB-BD31-4B8C-83A1-F6EECF244321}">
                  <p14:modId xmlns:p14="http://schemas.microsoft.com/office/powerpoint/2010/main" val="328621476"/>
                </p:ext>
              </p:extLst>
            </p:nvPr>
          </p:nvGraphicFramePr>
          <p:xfrm>
            <a:off x="3522160" y="3879100"/>
            <a:ext cx="963141" cy="424915"/>
          </p:xfrm>
          <a:graphic>
            <a:graphicData uri="http://schemas.openxmlformats.org/presentationml/2006/ole">
              <mc:AlternateContent xmlns:mc="http://schemas.openxmlformats.org/markup-compatibility/2006">
                <mc:Choice xmlns:v="urn:schemas-microsoft-com:vml" Requires="v">
                  <p:oleObj spid="_x0000_s3076" name="Equation" r:id="rId12" imgW="431800" imgH="190500" progId="Equation.DSMT4">
                    <p:embed/>
                  </p:oleObj>
                </mc:Choice>
                <mc:Fallback>
                  <p:oleObj name="Equation" r:id="rId12" imgW="431800" imgH="190500" progId="Equation.DSMT4">
                    <p:embed/>
                    <p:pic>
                      <p:nvPicPr>
                        <p:cNvPr id="0" name=""/>
                        <p:cNvPicPr/>
                        <p:nvPr/>
                      </p:nvPicPr>
                      <p:blipFill>
                        <a:blip r:embed="rId13"/>
                        <a:stretch>
                          <a:fillRect/>
                        </a:stretch>
                      </p:blipFill>
                      <p:spPr>
                        <a:xfrm>
                          <a:off x="3522160" y="3879100"/>
                          <a:ext cx="963141" cy="424915"/>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3421102921"/>
                </p:ext>
              </p:extLst>
            </p:nvPr>
          </p:nvGraphicFramePr>
          <p:xfrm>
            <a:off x="3497147" y="4257258"/>
            <a:ext cx="988154" cy="494077"/>
          </p:xfrm>
          <a:graphic>
            <a:graphicData uri="http://schemas.openxmlformats.org/presentationml/2006/ole">
              <mc:AlternateContent xmlns:mc="http://schemas.openxmlformats.org/markup-compatibility/2006">
                <mc:Choice xmlns:v="urn:schemas-microsoft-com:vml" Requires="v">
                  <p:oleObj spid="_x0000_s3077" name="Equation" r:id="rId14" imgW="355600" imgH="177800" progId="Equation.3">
                    <p:embed/>
                  </p:oleObj>
                </mc:Choice>
                <mc:Fallback>
                  <p:oleObj name="Equation" r:id="rId14" imgW="355600" imgH="177800" progId="Equation.3">
                    <p:embed/>
                    <p:pic>
                      <p:nvPicPr>
                        <p:cNvPr id="0" name=""/>
                        <p:cNvPicPr/>
                        <p:nvPr/>
                      </p:nvPicPr>
                      <p:blipFill>
                        <a:blip r:embed="rId11"/>
                        <a:stretch>
                          <a:fillRect/>
                        </a:stretch>
                      </p:blipFill>
                      <p:spPr>
                        <a:xfrm>
                          <a:off x="3497147" y="4257258"/>
                          <a:ext cx="988154" cy="494077"/>
                        </a:xfrm>
                        <a:prstGeom prst="rect">
                          <a:avLst/>
                        </a:prstGeom>
                      </p:spPr>
                    </p:pic>
                  </p:oleObj>
                </mc:Fallback>
              </mc:AlternateContent>
            </a:graphicData>
          </a:graphic>
        </p:graphicFrame>
      </p:grpSp>
    </p:spTree>
    <p:custDataLst>
      <p:tags r:id="rId2"/>
    </p:custDataLst>
    <p:extLst>
      <p:ext uri="{BB962C8B-B14F-4D97-AF65-F5344CB8AC3E}">
        <p14:creationId xmlns:p14="http://schemas.microsoft.com/office/powerpoint/2010/main" val="3449782468"/>
      </p:ext>
    </p:extLst>
  </p:cSld>
  <p:clrMapOvr>
    <a:masterClrMapping/>
  </p:clrMapOvr>
  <p:transition xmlns:p14="http://schemas.microsoft.com/office/powerpoint/2010/main" advTm="57000"/>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17"/>
                                        </p:tgtEl>
                                      </p:cBhvr>
                                    </p:animEffect>
                                    <p:set>
                                      <p:cBhvr>
                                        <p:cTn id="7" dur="1" fill="hold">
                                          <p:stCondLst>
                                            <p:cond delay="499"/>
                                          </p:stCondLst>
                                        </p:cTn>
                                        <p:tgtEl>
                                          <p:spTgt spid="17"/>
                                        </p:tgtEl>
                                        <p:attrNameLst>
                                          <p:attrName>style.visibility</p:attrName>
                                        </p:attrNameLst>
                                      </p:cBhvr>
                                      <p:to>
                                        <p:strVal val="hidden"/>
                                      </p:to>
                                    </p:se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C0"/>
        </a:solidFill>
        <a:effectLst/>
      </p:bgPr>
    </p:bg>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nvGraphicFramePr>
        <p:xfrm>
          <a:off x="2689755" y="1672837"/>
          <a:ext cx="3764491" cy="647342"/>
        </p:xfrm>
        <a:graphic>
          <a:graphicData uri="http://schemas.openxmlformats.org/presentationml/2006/ole">
            <mc:AlternateContent xmlns:mc="http://schemas.openxmlformats.org/markup-compatibility/2006">
              <mc:Choice xmlns:v="urn:schemas-microsoft-com:vml" Requires="v">
                <p:oleObj spid="_x0000_s1028" name="Equation" r:id="rId5" imgW="977760" imgH="177480" progId="">
                  <p:embed/>
                </p:oleObj>
              </mc:Choice>
              <mc:Fallback>
                <p:oleObj name="Equation" r:id="rId5" imgW="977760" imgH="17748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9755" y="1672837"/>
                        <a:ext cx="3764491" cy="6473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4" name="Group 43"/>
          <p:cNvGrpSpPr/>
          <p:nvPr/>
        </p:nvGrpSpPr>
        <p:grpSpPr>
          <a:xfrm>
            <a:off x="2536752" y="2478865"/>
            <a:ext cx="3962400" cy="685800"/>
            <a:chOff x="2536752" y="2927095"/>
            <a:chExt cx="3962400" cy="685800"/>
          </a:xfrm>
        </p:grpSpPr>
        <p:cxnSp>
          <p:nvCxnSpPr>
            <p:cNvPr id="25" name="Straight Connector 24"/>
            <p:cNvCxnSpPr/>
            <p:nvPr/>
          </p:nvCxnSpPr>
          <p:spPr>
            <a:xfrm>
              <a:off x="2765352" y="3536695"/>
              <a:ext cx="3581400" cy="1588"/>
            </a:xfrm>
            <a:prstGeom prst="line">
              <a:avLst/>
            </a:prstGeom>
            <a:ln w="19050"/>
          </p:spPr>
          <p:style>
            <a:lnRef idx="1">
              <a:schemeClr val="dk1"/>
            </a:lnRef>
            <a:fillRef idx="0">
              <a:schemeClr val="dk1"/>
            </a:fillRef>
            <a:effectRef idx="0">
              <a:schemeClr val="dk1"/>
            </a:effectRef>
            <a:fontRef idx="minor">
              <a:schemeClr val="tx1"/>
            </a:fontRef>
          </p:style>
        </p:cxnSp>
        <p:sp>
          <p:nvSpPr>
            <p:cNvPr id="30" name="Oval 29"/>
            <p:cNvSpPr/>
            <p:nvPr/>
          </p:nvSpPr>
          <p:spPr>
            <a:xfrm>
              <a:off x="2689152" y="3460495"/>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Oval 30"/>
            <p:cNvSpPr/>
            <p:nvPr/>
          </p:nvSpPr>
          <p:spPr>
            <a:xfrm>
              <a:off x="6270552" y="3460495"/>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p:cNvSpPr txBox="1"/>
            <p:nvPr/>
          </p:nvSpPr>
          <p:spPr>
            <a:xfrm>
              <a:off x="2536752" y="2927095"/>
              <a:ext cx="304800" cy="523220"/>
            </a:xfrm>
            <a:prstGeom prst="rect">
              <a:avLst/>
            </a:prstGeom>
            <a:noFill/>
          </p:spPr>
          <p:txBody>
            <a:bodyPr wrap="square" rtlCol="0">
              <a:spAutoFit/>
            </a:bodyPr>
            <a:lstStyle/>
            <a:p>
              <a:r>
                <a:rPr lang="en-US" sz="2800" dirty="0" smtClean="0">
                  <a:latin typeface="Symbol" pitchFamily="18" charset="2"/>
                </a:rPr>
                <a:t>a</a:t>
              </a:r>
              <a:endParaRPr lang="en-US" sz="2800" dirty="0">
                <a:latin typeface="Symbol" pitchFamily="18" charset="2"/>
              </a:endParaRPr>
            </a:p>
          </p:txBody>
        </p:sp>
        <p:sp>
          <p:nvSpPr>
            <p:cNvPr id="36" name="TextBox 35"/>
            <p:cNvSpPr txBox="1"/>
            <p:nvPr/>
          </p:nvSpPr>
          <p:spPr>
            <a:xfrm>
              <a:off x="3755952" y="2927095"/>
              <a:ext cx="304800" cy="523220"/>
            </a:xfrm>
            <a:prstGeom prst="rect">
              <a:avLst/>
            </a:prstGeom>
            <a:noFill/>
          </p:spPr>
          <p:txBody>
            <a:bodyPr wrap="square" rtlCol="0">
              <a:spAutoFit/>
            </a:bodyPr>
            <a:lstStyle/>
            <a:p>
              <a:r>
                <a:rPr lang="en-US" sz="2800" dirty="0" smtClean="0">
                  <a:latin typeface="Symbol" pitchFamily="18" charset="2"/>
                </a:rPr>
                <a:t>b</a:t>
              </a:r>
              <a:endParaRPr lang="en-US" sz="2800" dirty="0">
                <a:latin typeface="Symbol" pitchFamily="18" charset="2"/>
              </a:endParaRPr>
            </a:p>
          </p:txBody>
        </p:sp>
        <p:sp>
          <p:nvSpPr>
            <p:cNvPr id="37" name="TextBox 36"/>
            <p:cNvSpPr txBox="1"/>
            <p:nvPr/>
          </p:nvSpPr>
          <p:spPr>
            <a:xfrm>
              <a:off x="6194352" y="2927095"/>
              <a:ext cx="304800" cy="523220"/>
            </a:xfrm>
            <a:prstGeom prst="rect">
              <a:avLst/>
            </a:prstGeom>
            <a:noFill/>
          </p:spPr>
          <p:txBody>
            <a:bodyPr wrap="square" rtlCol="0">
              <a:spAutoFit/>
            </a:bodyPr>
            <a:lstStyle/>
            <a:p>
              <a:r>
                <a:rPr lang="en-US" sz="2800" dirty="0" smtClean="0">
                  <a:latin typeface="Symbol" pitchFamily="18" charset="2"/>
                </a:rPr>
                <a:t>g</a:t>
              </a:r>
              <a:endParaRPr lang="en-US" sz="2800" dirty="0">
                <a:latin typeface="Symbol" pitchFamily="18" charset="2"/>
              </a:endParaRPr>
            </a:p>
          </p:txBody>
        </p:sp>
      </p:grpSp>
      <p:grpSp>
        <p:nvGrpSpPr>
          <p:cNvPr id="21" name="Group 20"/>
          <p:cNvGrpSpPr/>
          <p:nvPr/>
        </p:nvGrpSpPr>
        <p:grpSpPr>
          <a:xfrm>
            <a:off x="2612952" y="3893974"/>
            <a:ext cx="2886284" cy="507087"/>
            <a:chOff x="2667000" y="4267200"/>
            <a:chExt cx="2886284" cy="507087"/>
          </a:xfrm>
        </p:grpSpPr>
        <p:cxnSp>
          <p:nvCxnSpPr>
            <p:cNvPr id="17" name="Straight Connector 16"/>
            <p:cNvCxnSpPr/>
            <p:nvPr/>
          </p:nvCxnSpPr>
          <p:spPr>
            <a:xfrm>
              <a:off x="2819400" y="4343400"/>
              <a:ext cx="2438400" cy="1588"/>
            </a:xfrm>
            <a:prstGeom prst="line">
              <a:avLst/>
            </a:prstGeom>
            <a:ln w="28575">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667000" y="4343400"/>
              <a:ext cx="575794" cy="430887"/>
            </a:xfrm>
            <a:prstGeom prst="rect">
              <a:avLst/>
            </a:prstGeom>
            <a:noFill/>
          </p:spPr>
          <p:txBody>
            <a:bodyPr wrap="square" rtlCol="0">
              <a:spAutoFit/>
            </a:bodyPr>
            <a:lstStyle/>
            <a:p>
              <a:r>
                <a:rPr lang="en-US" sz="2200" dirty="0" smtClean="0">
                  <a:latin typeface="Symbol" pitchFamily="18" charset="2"/>
                </a:rPr>
                <a:t>a</a:t>
              </a:r>
              <a:r>
                <a:rPr lang="en-US" sz="2200" dirty="0" smtClean="0"/>
                <a:t>’</a:t>
              </a:r>
              <a:endParaRPr lang="en-US" sz="2200" dirty="0"/>
            </a:p>
          </p:txBody>
        </p:sp>
        <p:sp>
          <p:nvSpPr>
            <p:cNvPr id="20" name="TextBox 19"/>
            <p:cNvSpPr txBox="1"/>
            <p:nvPr/>
          </p:nvSpPr>
          <p:spPr>
            <a:xfrm>
              <a:off x="5105400" y="4267200"/>
              <a:ext cx="447884" cy="430887"/>
            </a:xfrm>
            <a:prstGeom prst="rect">
              <a:avLst/>
            </a:prstGeom>
            <a:noFill/>
          </p:spPr>
          <p:txBody>
            <a:bodyPr wrap="square" rtlCol="0">
              <a:spAutoFit/>
            </a:bodyPr>
            <a:lstStyle/>
            <a:p>
              <a:r>
                <a:rPr lang="en-US" sz="2200" dirty="0" smtClean="0">
                  <a:latin typeface="Symbol" pitchFamily="18" charset="2"/>
                </a:rPr>
                <a:t>g</a:t>
              </a:r>
              <a:r>
                <a:rPr lang="en-US" sz="2200" dirty="0" smtClean="0"/>
                <a:t>’</a:t>
              </a:r>
              <a:endParaRPr lang="en-US" sz="2200" dirty="0">
                <a:latin typeface="Symbol" pitchFamily="18" charset="2"/>
              </a:endParaRPr>
            </a:p>
          </p:txBody>
        </p:sp>
      </p:grpSp>
      <p:grpSp>
        <p:nvGrpSpPr>
          <p:cNvPr id="38" name="Group 37"/>
          <p:cNvGrpSpPr/>
          <p:nvPr/>
        </p:nvGrpSpPr>
        <p:grpSpPr>
          <a:xfrm>
            <a:off x="2689152" y="3659965"/>
            <a:ext cx="3733800" cy="152400"/>
            <a:chOff x="2743200" y="4114800"/>
            <a:chExt cx="3733800" cy="152400"/>
          </a:xfrm>
        </p:grpSpPr>
        <p:cxnSp>
          <p:nvCxnSpPr>
            <p:cNvPr id="23" name="Straight Connector 22"/>
            <p:cNvCxnSpPr/>
            <p:nvPr/>
          </p:nvCxnSpPr>
          <p:spPr>
            <a:xfrm>
              <a:off x="2819400" y="4191000"/>
              <a:ext cx="3581400"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2743200" y="41148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p:cNvSpPr/>
            <p:nvPr/>
          </p:nvSpPr>
          <p:spPr>
            <a:xfrm>
              <a:off x="6324600" y="41148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p:cNvSpPr/>
            <p:nvPr/>
          </p:nvSpPr>
          <p:spPr>
            <a:xfrm>
              <a:off x="3886200" y="41148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6" name="Group 25"/>
          <p:cNvGrpSpPr/>
          <p:nvPr/>
        </p:nvGrpSpPr>
        <p:grpSpPr>
          <a:xfrm>
            <a:off x="2689152" y="4398930"/>
            <a:ext cx="3733800" cy="152400"/>
            <a:chOff x="2743200" y="4114800"/>
            <a:chExt cx="3733800" cy="152400"/>
          </a:xfrm>
        </p:grpSpPr>
        <p:cxnSp>
          <p:nvCxnSpPr>
            <p:cNvPr id="27" name="Straight Connector 26"/>
            <p:cNvCxnSpPr/>
            <p:nvPr/>
          </p:nvCxnSpPr>
          <p:spPr>
            <a:xfrm>
              <a:off x="2819400" y="4191000"/>
              <a:ext cx="3581400"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2743200" y="41148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Oval 39"/>
            <p:cNvSpPr/>
            <p:nvPr/>
          </p:nvSpPr>
          <p:spPr>
            <a:xfrm>
              <a:off x="6324600" y="41148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Oval 40"/>
            <p:cNvSpPr/>
            <p:nvPr/>
          </p:nvSpPr>
          <p:spPr>
            <a:xfrm>
              <a:off x="3886200" y="41148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9" name="Group 48"/>
          <p:cNvGrpSpPr/>
          <p:nvPr/>
        </p:nvGrpSpPr>
        <p:grpSpPr>
          <a:xfrm>
            <a:off x="3341284" y="4578830"/>
            <a:ext cx="1339701" cy="430888"/>
            <a:chOff x="3308499" y="5181600"/>
            <a:chExt cx="1339701" cy="430888"/>
          </a:xfrm>
        </p:grpSpPr>
        <p:cxnSp>
          <p:nvCxnSpPr>
            <p:cNvPr id="43" name="Straight Connector 42"/>
            <p:cNvCxnSpPr/>
            <p:nvPr/>
          </p:nvCxnSpPr>
          <p:spPr>
            <a:xfrm>
              <a:off x="3505200" y="5257800"/>
              <a:ext cx="838200" cy="1588"/>
            </a:xfrm>
            <a:prstGeom prst="line">
              <a:avLst/>
            </a:prstGeom>
            <a:ln w="28575">
              <a:solidFill>
                <a:srgbClr val="FF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3308499" y="5181601"/>
              <a:ext cx="457200" cy="430887"/>
            </a:xfrm>
            <a:prstGeom prst="rect">
              <a:avLst/>
            </a:prstGeom>
            <a:noFill/>
          </p:spPr>
          <p:txBody>
            <a:bodyPr wrap="square" rtlCol="0">
              <a:spAutoFit/>
            </a:bodyPr>
            <a:lstStyle/>
            <a:p>
              <a:r>
                <a:rPr lang="en-US" sz="2200" dirty="0" smtClean="0">
                  <a:latin typeface="Symbol" pitchFamily="18" charset="2"/>
                </a:rPr>
                <a:t>a</a:t>
              </a:r>
              <a:r>
                <a:rPr lang="en-US" sz="2200" dirty="0" smtClean="0"/>
                <a:t>’</a:t>
              </a:r>
              <a:endParaRPr lang="en-US" sz="2200" dirty="0"/>
            </a:p>
          </p:txBody>
        </p:sp>
        <p:sp>
          <p:nvSpPr>
            <p:cNvPr id="48" name="TextBox 47"/>
            <p:cNvSpPr txBox="1"/>
            <p:nvPr/>
          </p:nvSpPr>
          <p:spPr>
            <a:xfrm>
              <a:off x="4191000" y="5181600"/>
              <a:ext cx="457200" cy="430887"/>
            </a:xfrm>
            <a:prstGeom prst="rect">
              <a:avLst/>
            </a:prstGeom>
            <a:noFill/>
          </p:spPr>
          <p:txBody>
            <a:bodyPr wrap="square" rtlCol="0">
              <a:spAutoFit/>
            </a:bodyPr>
            <a:lstStyle/>
            <a:p>
              <a:r>
                <a:rPr lang="en-US" sz="2200" dirty="0" smtClean="0">
                  <a:latin typeface="Symbol" pitchFamily="18" charset="2"/>
                </a:rPr>
                <a:t>g</a:t>
              </a:r>
              <a:r>
                <a:rPr lang="en-US" sz="2200" dirty="0" smtClean="0"/>
                <a:t>’</a:t>
              </a:r>
              <a:endParaRPr lang="en-US" sz="2200" dirty="0"/>
            </a:p>
          </p:txBody>
        </p:sp>
      </p:grpSp>
      <p:grpSp>
        <p:nvGrpSpPr>
          <p:cNvPr id="53" name="Group 52"/>
          <p:cNvGrpSpPr/>
          <p:nvPr/>
        </p:nvGrpSpPr>
        <p:grpSpPr>
          <a:xfrm>
            <a:off x="2963808" y="3184654"/>
            <a:ext cx="3793724" cy="466398"/>
            <a:chOff x="3026734" y="4470920"/>
            <a:chExt cx="3793724" cy="466398"/>
          </a:xfrm>
        </p:grpSpPr>
        <p:cxnSp>
          <p:nvCxnSpPr>
            <p:cNvPr id="39" name="Straight Connector 38"/>
            <p:cNvCxnSpPr/>
            <p:nvPr/>
          </p:nvCxnSpPr>
          <p:spPr>
            <a:xfrm>
              <a:off x="3282766" y="4547121"/>
              <a:ext cx="3043785" cy="8200"/>
            </a:xfrm>
            <a:prstGeom prst="line">
              <a:avLst/>
            </a:prstGeom>
            <a:ln w="25400" cap="flat">
              <a:solidFill>
                <a:srgbClr val="FF0000"/>
              </a:solidFill>
              <a:headEnd type="oval" w="med" len="med"/>
              <a:tailEnd type="oval" w="med" len="med"/>
            </a:ln>
          </p:spPr>
          <p:style>
            <a:lnRef idx="1">
              <a:schemeClr val="dk1"/>
            </a:lnRef>
            <a:fillRef idx="0">
              <a:schemeClr val="dk1"/>
            </a:fillRef>
            <a:effectRef idx="0">
              <a:schemeClr val="dk1"/>
            </a:effectRef>
            <a:fontRef idx="minor">
              <a:schemeClr val="tx1"/>
            </a:fontRef>
          </p:style>
        </p:cxnSp>
        <p:sp>
          <p:nvSpPr>
            <p:cNvPr id="45" name="TextBox 44"/>
            <p:cNvSpPr txBox="1"/>
            <p:nvPr/>
          </p:nvSpPr>
          <p:spPr>
            <a:xfrm>
              <a:off x="3026734" y="4470920"/>
              <a:ext cx="597408" cy="430887"/>
            </a:xfrm>
            <a:prstGeom prst="rect">
              <a:avLst/>
            </a:prstGeom>
            <a:noFill/>
          </p:spPr>
          <p:txBody>
            <a:bodyPr wrap="square" rtlCol="0">
              <a:spAutoFit/>
            </a:bodyPr>
            <a:lstStyle/>
            <a:p>
              <a:r>
                <a:rPr lang="en-US" sz="2200" dirty="0" smtClean="0">
                  <a:latin typeface="Symbol" pitchFamily="18" charset="2"/>
                </a:rPr>
                <a:t>a</a:t>
              </a:r>
              <a:r>
                <a:rPr lang="en-US" sz="2200" dirty="0" smtClean="0"/>
                <a:t>’</a:t>
              </a:r>
              <a:endParaRPr lang="en-US" sz="2200" dirty="0"/>
            </a:p>
          </p:txBody>
        </p:sp>
        <p:sp>
          <p:nvSpPr>
            <p:cNvPr id="52" name="TextBox 51"/>
            <p:cNvSpPr txBox="1"/>
            <p:nvPr/>
          </p:nvSpPr>
          <p:spPr>
            <a:xfrm>
              <a:off x="6223050" y="4506431"/>
              <a:ext cx="597408" cy="430887"/>
            </a:xfrm>
            <a:prstGeom prst="rect">
              <a:avLst/>
            </a:prstGeom>
            <a:noFill/>
          </p:spPr>
          <p:txBody>
            <a:bodyPr wrap="square" rtlCol="0">
              <a:spAutoFit/>
            </a:bodyPr>
            <a:lstStyle/>
            <a:p>
              <a:r>
                <a:rPr lang="en-US" sz="2200" dirty="0" smtClean="0">
                  <a:latin typeface="Symbol" pitchFamily="18" charset="2"/>
                </a:rPr>
                <a:t>g</a:t>
              </a:r>
              <a:r>
                <a:rPr lang="en-US" sz="2200" dirty="0" smtClean="0"/>
                <a:t>’</a:t>
              </a:r>
              <a:endParaRPr lang="en-US" sz="2200" dirty="0"/>
            </a:p>
          </p:txBody>
        </p:sp>
      </p:grpSp>
      <p:sp>
        <p:nvSpPr>
          <p:cNvPr id="42" name="TextBox 41"/>
          <p:cNvSpPr txBox="1"/>
          <p:nvPr/>
        </p:nvSpPr>
        <p:spPr>
          <a:xfrm>
            <a:off x="2809878" y="527440"/>
            <a:ext cx="3524244" cy="461665"/>
          </a:xfrm>
          <a:prstGeom prst="rect">
            <a:avLst/>
          </a:prstGeom>
          <a:noFill/>
        </p:spPr>
        <p:txBody>
          <a:bodyPr wrap="square" rtlCol="0">
            <a:spAutoFit/>
          </a:bodyPr>
          <a:lstStyle/>
          <a:p>
            <a:r>
              <a:rPr lang="en-US" sz="2400" dirty="0" smtClean="0"/>
              <a:t>The Indicatrix is Special </a:t>
            </a:r>
            <a:endParaRPr lang="en-US" sz="2400" dirty="0"/>
          </a:p>
        </p:txBody>
      </p:sp>
      <p:sp>
        <p:nvSpPr>
          <p:cNvPr id="32" name="Oval 31"/>
          <p:cNvSpPr/>
          <p:nvPr/>
        </p:nvSpPr>
        <p:spPr>
          <a:xfrm>
            <a:off x="3832152" y="3012265"/>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2"/>
    </p:custDataLst>
  </p:cSld>
  <p:clrMapOvr>
    <a:masterClrMapping/>
  </p:clrMapOvr>
  <p:transition xmlns:p14="http://schemas.microsoft.com/office/powerpoint/2010/main" advTm="57000"/>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500"/>
                                  </p:stCondLst>
                                  <p:childTnLst>
                                    <p:animMotion origin="layout" path="M -0.04983 1.4365E-6 L 0.00938 1.4365E-6 " pathEditMode="relative" rAng="0" ptsTypes="AA">
                                      <p:cBhvr>
                                        <p:cTn id="6" dur="3000" fill="hold"/>
                                        <p:tgtEl>
                                          <p:spTgt spid="53"/>
                                        </p:tgtEl>
                                        <p:attrNameLst>
                                          <p:attrName>ppt_x</p:attrName>
                                          <p:attrName>ppt_y</p:attrName>
                                        </p:attrNameLst>
                                      </p:cBhvr>
                                      <p:rCtr x="30" y="0"/>
                                    </p:animMotion>
                                  </p:childTnLst>
                                </p:cTn>
                              </p:par>
                            </p:childTnLst>
                          </p:cTn>
                        </p:par>
                        <p:par>
                          <p:cTn id="7" fill="hold">
                            <p:stCondLst>
                              <p:cond delay="3500"/>
                            </p:stCondLst>
                            <p:childTnLst>
                              <p:par>
                                <p:cTn id="8" presetID="63" presetClass="path" presetSubtype="0" accel="50000" decel="50000" fill="hold" nodeType="afterEffect">
                                  <p:stCondLst>
                                    <p:cond delay="0"/>
                                  </p:stCondLst>
                                  <p:childTnLst>
                                    <p:animMotion origin="layout" path="M -0.00416 -2.75503E-6 L 0.125 0.0007 " pathEditMode="relative" rAng="0" ptsTypes="AA">
                                      <p:cBhvr>
                                        <p:cTn id="9" dur="3000" fill="hold"/>
                                        <p:tgtEl>
                                          <p:spTgt spid="21"/>
                                        </p:tgtEl>
                                        <p:attrNameLst>
                                          <p:attrName>ppt_x</p:attrName>
                                          <p:attrName>ppt_y</p:attrName>
                                        </p:attrNameLst>
                                      </p:cBhvr>
                                      <p:rCtr x="65" y="0"/>
                                    </p:animMotion>
                                  </p:childTnLst>
                                </p:cTn>
                              </p:par>
                            </p:childTnLst>
                          </p:cTn>
                        </p:par>
                        <p:par>
                          <p:cTn id="10" fill="hold">
                            <p:stCondLst>
                              <p:cond delay="6500"/>
                            </p:stCondLst>
                            <p:childTnLst>
                              <p:par>
                                <p:cTn id="11" presetID="63" presetClass="path" presetSubtype="0" accel="50000" decel="50000" fill="hold" nodeType="afterEffect">
                                  <p:stCondLst>
                                    <p:cond delay="0"/>
                                  </p:stCondLst>
                                  <p:childTnLst>
                                    <p:animMotion origin="layout" path="M -0.05174 0.00162 L 0.03993 0.00162 " pathEditMode="relative" rAng="0" ptsTypes="AA">
                                      <p:cBhvr>
                                        <p:cTn id="12" dur="3000" fill="hold"/>
                                        <p:tgtEl>
                                          <p:spTgt spid="49"/>
                                        </p:tgtEl>
                                        <p:attrNameLst>
                                          <p:attrName>ppt_x</p:attrName>
                                          <p:attrName>ppt_y</p:attrName>
                                        </p:attrNameLst>
                                      </p:cBhvr>
                                      <p:rCtr x="4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C0"/>
        </a:solidFill>
        <a:effectLst/>
      </p:bgPr>
    </p:bg>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4">
            <a:alphaModFix/>
          </a:blip>
          <a:srcRect/>
          <a:stretch>
            <a:fillRect/>
          </a:stretch>
        </p:blipFill>
        <p:spPr bwMode="auto">
          <a:xfrm>
            <a:off x="2555265" y="2387600"/>
            <a:ext cx="3985195" cy="3733799"/>
          </a:xfrm>
          <a:prstGeom prst="rect">
            <a:avLst/>
          </a:prstGeom>
          <a:noFill/>
          <a:ln w="9525">
            <a:noFill/>
            <a:miter lim="800000"/>
            <a:headEnd/>
            <a:tailEnd/>
          </a:ln>
        </p:spPr>
      </p:pic>
      <p:grpSp>
        <p:nvGrpSpPr>
          <p:cNvPr id="27" name="Group 26"/>
          <p:cNvGrpSpPr/>
          <p:nvPr/>
        </p:nvGrpSpPr>
        <p:grpSpPr>
          <a:xfrm>
            <a:off x="1376197" y="990695"/>
            <a:ext cx="6412872" cy="1196826"/>
            <a:chOff x="1376197" y="816050"/>
            <a:chExt cx="6412872" cy="1196826"/>
          </a:xfrm>
        </p:grpSpPr>
        <p:pic>
          <p:nvPicPr>
            <p:cNvPr id="16389" name="Picture 5"/>
            <p:cNvPicPr>
              <a:picLocks noChangeAspect="1" noChangeArrowheads="1"/>
            </p:cNvPicPr>
            <p:nvPr/>
          </p:nvPicPr>
          <p:blipFill>
            <a:blip r:embed="rId5"/>
            <a:srcRect/>
            <a:stretch>
              <a:fillRect/>
            </a:stretch>
          </p:blipFill>
          <p:spPr bwMode="auto">
            <a:xfrm rot="5400000">
              <a:off x="4436269" y="-1339924"/>
              <a:ext cx="542925" cy="6162675"/>
            </a:xfrm>
            <a:prstGeom prst="rect">
              <a:avLst/>
            </a:prstGeom>
            <a:noFill/>
            <a:ln w="9525">
              <a:noFill/>
              <a:miter lim="800000"/>
              <a:headEnd/>
              <a:tailEnd/>
            </a:ln>
            <a:effectLst/>
          </p:spPr>
        </p:pic>
        <p:cxnSp>
          <p:nvCxnSpPr>
            <p:cNvPr id="18" name="Straight Connector 17"/>
            <p:cNvCxnSpPr/>
            <p:nvPr/>
          </p:nvCxnSpPr>
          <p:spPr>
            <a:xfrm rot="5400000">
              <a:off x="2765425"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3027366"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4279899"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1461919"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376197" y="816050"/>
              <a:ext cx="533400" cy="338554"/>
            </a:xfrm>
            <a:prstGeom prst="rect">
              <a:avLst/>
            </a:prstGeom>
            <a:noFill/>
          </p:spPr>
          <p:txBody>
            <a:bodyPr wrap="square" rtlCol="0">
              <a:spAutoFit/>
            </a:bodyPr>
            <a:lstStyle/>
            <a:p>
              <a:r>
                <a:rPr lang="en-US" sz="1600" dirty="0" smtClean="0"/>
                <a:t>OA</a:t>
              </a:r>
              <a:endParaRPr lang="en-US" sz="1600" dirty="0"/>
            </a:p>
          </p:txBody>
        </p:sp>
        <p:sp>
          <p:nvSpPr>
            <p:cNvPr id="22" name="TextBox 21"/>
            <p:cNvSpPr txBox="1"/>
            <p:nvPr/>
          </p:nvSpPr>
          <p:spPr>
            <a:xfrm>
              <a:off x="2563498" y="816050"/>
              <a:ext cx="533400" cy="338554"/>
            </a:xfrm>
            <a:prstGeom prst="rect">
              <a:avLst/>
            </a:prstGeom>
            <a:noFill/>
          </p:spPr>
          <p:txBody>
            <a:bodyPr wrap="square" rtlCol="0">
              <a:spAutoFit/>
            </a:bodyPr>
            <a:lstStyle/>
            <a:p>
              <a:r>
                <a:rPr lang="en-US" sz="1600" dirty="0" smtClean="0"/>
                <a:t>Bxa</a:t>
              </a:r>
              <a:endParaRPr lang="en-US" sz="1600" dirty="0"/>
            </a:p>
          </p:txBody>
        </p:sp>
        <p:sp>
          <p:nvSpPr>
            <p:cNvPr id="23" name="TextBox 22"/>
            <p:cNvSpPr txBox="1"/>
            <p:nvPr/>
          </p:nvSpPr>
          <p:spPr>
            <a:xfrm>
              <a:off x="3068556" y="816050"/>
              <a:ext cx="533400" cy="338554"/>
            </a:xfrm>
            <a:prstGeom prst="rect">
              <a:avLst/>
            </a:prstGeom>
            <a:noFill/>
          </p:spPr>
          <p:txBody>
            <a:bodyPr wrap="square" rtlCol="0">
              <a:spAutoFit/>
            </a:bodyPr>
            <a:lstStyle/>
            <a:p>
              <a:r>
                <a:rPr lang="en-US" sz="1600" dirty="0" smtClean="0"/>
                <a:t>Bxo</a:t>
              </a:r>
              <a:endParaRPr lang="en-US" sz="1600" dirty="0"/>
            </a:p>
          </p:txBody>
        </p:sp>
        <p:sp>
          <p:nvSpPr>
            <p:cNvPr id="24" name="TextBox 23"/>
            <p:cNvSpPr txBox="1"/>
            <p:nvPr/>
          </p:nvSpPr>
          <p:spPr>
            <a:xfrm>
              <a:off x="4227496" y="816050"/>
              <a:ext cx="533400" cy="338554"/>
            </a:xfrm>
            <a:prstGeom prst="rect">
              <a:avLst/>
            </a:prstGeom>
            <a:noFill/>
          </p:spPr>
          <p:txBody>
            <a:bodyPr wrap="square" rtlCol="0">
              <a:spAutoFit/>
            </a:bodyPr>
            <a:lstStyle/>
            <a:p>
              <a:r>
                <a:rPr lang="en-US" sz="1600" dirty="0" smtClean="0"/>
                <a:t>ON</a:t>
              </a:r>
              <a:endParaRPr lang="en-US" sz="1600" dirty="0"/>
            </a:p>
          </p:txBody>
        </p:sp>
      </p:grpSp>
      <p:sp>
        <p:nvSpPr>
          <p:cNvPr id="13" name="TextBox 12"/>
          <p:cNvSpPr txBox="1"/>
          <p:nvPr/>
        </p:nvSpPr>
        <p:spPr>
          <a:xfrm>
            <a:off x="1621118" y="527440"/>
            <a:ext cx="5901764" cy="461665"/>
          </a:xfrm>
          <a:prstGeom prst="rect">
            <a:avLst/>
          </a:prstGeom>
          <a:noFill/>
        </p:spPr>
        <p:txBody>
          <a:bodyPr wrap="square" rtlCol="0">
            <a:spAutoFit/>
          </a:bodyPr>
          <a:lstStyle/>
          <a:p>
            <a:pPr algn="ctr"/>
            <a:r>
              <a:rPr lang="en-US" sz="2400" dirty="0" smtClean="0"/>
              <a:t>The Indicatrix in Stereographic Projection</a:t>
            </a:r>
            <a:endParaRPr lang="en-US" sz="2400" dirty="0"/>
          </a:p>
        </p:txBody>
      </p:sp>
      <p:cxnSp>
        <p:nvCxnSpPr>
          <p:cNvPr id="15" name="Straight Arrow Connector 14"/>
          <p:cNvCxnSpPr/>
          <p:nvPr/>
        </p:nvCxnSpPr>
        <p:spPr>
          <a:xfrm rot="16200000" flipV="1">
            <a:off x="4048701" y="3126476"/>
            <a:ext cx="1009446" cy="5"/>
          </a:xfrm>
          <a:prstGeom prst="straightConnector1">
            <a:avLst/>
          </a:prstGeom>
          <a:ln w="31750" cap="flat" cmpd="sng" algn="ctr">
            <a:solidFill>
              <a:srgbClr val="FF0000"/>
            </a:solidFill>
            <a:prstDash val="solid"/>
            <a:round/>
            <a:headEnd type="none" w="med" len="med"/>
            <a:tailEnd type="arrow" w="med" len="med"/>
          </a:ln>
          <a:effectLst>
            <a:outerShdw blurRad="50800" dist="38100" dir="16200000" algn="br"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a:off x="4553421" y="3644712"/>
            <a:ext cx="1648420" cy="621459"/>
          </a:xfrm>
          <a:prstGeom prst="straightConnector1">
            <a:avLst/>
          </a:prstGeom>
          <a:ln w="31750" cap="flat" cmpd="sng" algn="ctr">
            <a:solidFill>
              <a:srgbClr val="FF00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Tree>
    <p:custDataLst>
      <p:tags r:id="rId1"/>
    </p:custDataLst>
  </p:cSld>
  <p:clrMapOvr>
    <a:masterClrMapping/>
  </p:clrMapOvr>
  <p:transition xmlns:p14="http://schemas.microsoft.com/office/powerpoint/2010/main" advTm="122000"/>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7" presetClass="entr" presetSubtype="4"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3000" fill="hold"/>
                                        <p:tgtEl>
                                          <p:spTgt spid="15"/>
                                        </p:tgtEl>
                                        <p:attrNameLst>
                                          <p:attrName>ppt_x</p:attrName>
                                        </p:attrNameLst>
                                      </p:cBhvr>
                                      <p:tavLst>
                                        <p:tav tm="0">
                                          <p:val>
                                            <p:strVal val="#ppt_x"/>
                                          </p:val>
                                        </p:tav>
                                        <p:tav tm="100000">
                                          <p:val>
                                            <p:strVal val="#ppt_x"/>
                                          </p:val>
                                        </p:tav>
                                      </p:tavLst>
                                    </p:anim>
                                    <p:anim calcmode="lin" valueType="num">
                                      <p:cBhvr>
                                        <p:cTn id="12" dur="3000" fill="hold"/>
                                        <p:tgtEl>
                                          <p:spTgt spid="15"/>
                                        </p:tgtEl>
                                        <p:attrNameLst>
                                          <p:attrName>ppt_y</p:attrName>
                                        </p:attrNameLst>
                                      </p:cBhvr>
                                      <p:tavLst>
                                        <p:tav tm="0">
                                          <p:val>
                                            <p:strVal val="#ppt_y+#ppt_h/2"/>
                                          </p:val>
                                        </p:tav>
                                        <p:tav tm="100000">
                                          <p:val>
                                            <p:strVal val="#ppt_y"/>
                                          </p:val>
                                        </p:tav>
                                      </p:tavLst>
                                    </p:anim>
                                    <p:anim calcmode="lin" valueType="num">
                                      <p:cBhvr>
                                        <p:cTn id="13" dur="3000" fill="hold"/>
                                        <p:tgtEl>
                                          <p:spTgt spid="15"/>
                                        </p:tgtEl>
                                        <p:attrNameLst>
                                          <p:attrName>ppt_w</p:attrName>
                                        </p:attrNameLst>
                                      </p:cBhvr>
                                      <p:tavLst>
                                        <p:tav tm="0">
                                          <p:val>
                                            <p:strVal val="#ppt_w"/>
                                          </p:val>
                                        </p:tav>
                                        <p:tav tm="100000">
                                          <p:val>
                                            <p:strVal val="#ppt_w"/>
                                          </p:val>
                                        </p:tav>
                                      </p:tavLst>
                                    </p:anim>
                                    <p:anim calcmode="lin" valueType="num">
                                      <p:cBhvr>
                                        <p:cTn id="14" dur="30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C0"/>
        </a:solidFill>
        <a:effectLst/>
      </p:bgPr>
    </p:bg>
    <p:spTree>
      <p:nvGrpSpPr>
        <p:cNvPr id="1" name=""/>
        <p:cNvGrpSpPr/>
        <p:nvPr/>
      </p:nvGrpSpPr>
      <p:grpSpPr>
        <a:xfrm>
          <a:off x="0" y="0"/>
          <a:ext cx="0" cy="0"/>
          <a:chOff x="0" y="0"/>
          <a:chExt cx="0" cy="0"/>
        </a:xfrm>
      </p:grpSpPr>
      <p:grpSp>
        <p:nvGrpSpPr>
          <p:cNvPr id="3" name="Group 2"/>
          <p:cNvGrpSpPr/>
          <p:nvPr/>
        </p:nvGrpSpPr>
        <p:grpSpPr>
          <a:xfrm>
            <a:off x="1365564" y="1366369"/>
            <a:ext cx="6412872" cy="1196826"/>
            <a:chOff x="1376197" y="816050"/>
            <a:chExt cx="6412872" cy="1196826"/>
          </a:xfrm>
        </p:grpSpPr>
        <p:pic>
          <p:nvPicPr>
            <p:cNvPr id="4" name="Picture 5"/>
            <p:cNvPicPr>
              <a:picLocks noChangeAspect="1" noChangeArrowheads="1"/>
            </p:cNvPicPr>
            <p:nvPr/>
          </p:nvPicPr>
          <p:blipFill>
            <a:blip r:embed="rId4"/>
            <a:srcRect/>
            <a:stretch>
              <a:fillRect/>
            </a:stretch>
          </p:blipFill>
          <p:spPr bwMode="auto">
            <a:xfrm rot="5400000">
              <a:off x="4436269" y="-1339924"/>
              <a:ext cx="542925" cy="6162675"/>
            </a:xfrm>
            <a:prstGeom prst="rect">
              <a:avLst/>
            </a:prstGeom>
            <a:noFill/>
            <a:ln w="9525">
              <a:noFill/>
              <a:miter lim="800000"/>
              <a:headEnd/>
              <a:tailEnd/>
            </a:ln>
            <a:effectLst/>
          </p:spPr>
        </p:pic>
        <p:cxnSp>
          <p:nvCxnSpPr>
            <p:cNvPr id="5" name="Straight Connector 4"/>
            <p:cNvCxnSpPr/>
            <p:nvPr/>
          </p:nvCxnSpPr>
          <p:spPr>
            <a:xfrm rot="5400000">
              <a:off x="2765425"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5400000">
              <a:off x="3027366"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a:off x="4279899"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1461919"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376197" y="816050"/>
              <a:ext cx="533400" cy="338554"/>
            </a:xfrm>
            <a:prstGeom prst="rect">
              <a:avLst/>
            </a:prstGeom>
            <a:noFill/>
          </p:spPr>
          <p:txBody>
            <a:bodyPr wrap="square" rtlCol="0">
              <a:spAutoFit/>
            </a:bodyPr>
            <a:lstStyle/>
            <a:p>
              <a:r>
                <a:rPr lang="en-US" sz="1600" dirty="0" smtClean="0"/>
                <a:t>OA</a:t>
              </a:r>
              <a:endParaRPr lang="en-US" sz="1600" dirty="0"/>
            </a:p>
          </p:txBody>
        </p:sp>
        <p:sp>
          <p:nvSpPr>
            <p:cNvPr id="10" name="TextBox 9"/>
            <p:cNvSpPr txBox="1"/>
            <p:nvPr/>
          </p:nvSpPr>
          <p:spPr>
            <a:xfrm>
              <a:off x="2563498" y="816050"/>
              <a:ext cx="533400" cy="338554"/>
            </a:xfrm>
            <a:prstGeom prst="rect">
              <a:avLst/>
            </a:prstGeom>
            <a:noFill/>
          </p:spPr>
          <p:txBody>
            <a:bodyPr wrap="square" rtlCol="0">
              <a:spAutoFit/>
            </a:bodyPr>
            <a:lstStyle/>
            <a:p>
              <a:r>
                <a:rPr lang="en-US" sz="1600" dirty="0" smtClean="0"/>
                <a:t>Bxa</a:t>
              </a:r>
              <a:endParaRPr lang="en-US" sz="1600" dirty="0"/>
            </a:p>
          </p:txBody>
        </p:sp>
        <p:sp>
          <p:nvSpPr>
            <p:cNvPr id="11" name="TextBox 10"/>
            <p:cNvSpPr txBox="1"/>
            <p:nvPr/>
          </p:nvSpPr>
          <p:spPr>
            <a:xfrm>
              <a:off x="3068556" y="816050"/>
              <a:ext cx="533400" cy="338554"/>
            </a:xfrm>
            <a:prstGeom prst="rect">
              <a:avLst/>
            </a:prstGeom>
            <a:noFill/>
          </p:spPr>
          <p:txBody>
            <a:bodyPr wrap="square" rtlCol="0">
              <a:spAutoFit/>
            </a:bodyPr>
            <a:lstStyle/>
            <a:p>
              <a:r>
                <a:rPr lang="en-US" sz="1600" dirty="0" smtClean="0"/>
                <a:t>Bxo</a:t>
              </a:r>
              <a:endParaRPr lang="en-US" sz="1600" dirty="0"/>
            </a:p>
          </p:txBody>
        </p:sp>
        <p:sp>
          <p:nvSpPr>
            <p:cNvPr id="12" name="TextBox 11"/>
            <p:cNvSpPr txBox="1"/>
            <p:nvPr/>
          </p:nvSpPr>
          <p:spPr>
            <a:xfrm>
              <a:off x="4227496" y="816050"/>
              <a:ext cx="533400" cy="338554"/>
            </a:xfrm>
            <a:prstGeom prst="rect">
              <a:avLst/>
            </a:prstGeom>
            <a:noFill/>
          </p:spPr>
          <p:txBody>
            <a:bodyPr wrap="square" rtlCol="0">
              <a:spAutoFit/>
            </a:bodyPr>
            <a:lstStyle/>
            <a:p>
              <a:r>
                <a:rPr lang="en-US" sz="1600" dirty="0" smtClean="0"/>
                <a:t>ON</a:t>
              </a:r>
              <a:endParaRPr lang="en-US" sz="1600" dirty="0"/>
            </a:p>
          </p:txBody>
        </p:sp>
      </p:grpSp>
      <p:sp>
        <p:nvSpPr>
          <p:cNvPr id="13" name="TextBox 12"/>
          <p:cNvSpPr txBox="1"/>
          <p:nvPr/>
        </p:nvSpPr>
        <p:spPr>
          <a:xfrm>
            <a:off x="2011545" y="527440"/>
            <a:ext cx="5120910" cy="461665"/>
          </a:xfrm>
          <a:prstGeom prst="rect">
            <a:avLst/>
          </a:prstGeom>
          <a:noFill/>
        </p:spPr>
        <p:txBody>
          <a:bodyPr wrap="square" rtlCol="0">
            <a:spAutoFit/>
          </a:bodyPr>
          <a:lstStyle/>
          <a:p>
            <a:pPr algn="ctr"/>
            <a:r>
              <a:rPr lang="en-US" sz="2400" dirty="0" smtClean="0"/>
              <a:t>Distribution of the Bxa Retardations</a:t>
            </a:r>
            <a:endParaRPr lang="en-US" sz="2400" dirty="0"/>
          </a:p>
        </p:txBody>
      </p:sp>
      <p:pic>
        <p:nvPicPr>
          <p:cNvPr id="14" name="Picture 2"/>
          <p:cNvPicPr>
            <a:picLocks noChangeAspect="1" noChangeArrowheads="1"/>
          </p:cNvPicPr>
          <p:nvPr/>
        </p:nvPicPr>
        <p:blipFill>
          <a:blip r:embed="rId5">
            <a:alphaModFix/>
          </a:blip>
          <a:srcRect/>
          <a:stretch>
            <a:fillRect/>
          </a:stretch>
        </p:blipFill>
        <p:spPr bwMode="auto">
          <a:xfrm>
            <a:off x="2713835" y="2756557"/>
            <a:ext cx="3749040" cy="3749040"/>
          </a:xfrm>
          <a:prstGeom prst="rect">
            <a:avLst/>
          </a:prstGeom>
          <a:noFill/>
          <a:ln w="9525">
            <a:noFill/>
            <a:miter lim="800000"/>
            <a:headEnd/>
            <a:tailEnd/>
          </a:ln>
          <a:effectLst/>
        </p:spPr>
      </p:pic>
      <p:pic>
        <p:nvPicPr>
          <p:cNvPr id="2" name="Picture 2"/>
          <p:cNvPicPr>
            <a:picLocks noChangeAspect="1" noChangeArrowheads="1"/>
          </p:cNvPicPr>
          <p:nvPr/>
        </p:nvPicPr>
        <p:blipFill>
          <a:blip r:embed="rId6">
            <a:alphaModFix/>
          </a:blip>
          <a:srcRect/>
          <a:stretch>
            <a:fillRect/>
          </a:stretch>
        </p:blipFill>
        <p:spPr bwMode="auto">
          <a:xfrm>
            <a:off x="2721399" y="2754883"/>
            <a:ext cx="3749040" cy="3749040"/>
          </a:xfrm>
          <a:prstGeom prst="rect">
            <a:avLst/>
          </a:prstGeom>
          <a:noFill/>
          <a:ln w="9525">
            <a:noFill/>
            <a:miter lim="800000"/>
            <a:headEnd/>
            <a:tailEnd/>
          </a:ln>
          <a:effectLst/>
        </p:spPr>
      </p:pic>
      <p:sp>
        <p:nvSpPr>
          <p:cNvPr id="15" name="TextBox 14"/>
          <p:cNvSpPr txBox="1"/>
          <p:nvPr/>
        </p:nvSpPr>
        <p:spPr>
          <a:xfrm>
            <a:off x="2015313" y="909510"/>
            <a:ext cx="5120910" cy="461665"/>
          </a:xfrm>
          <a:prstGeom prst="rect">
            <a:avLst/>
          </a:prstGeom>
          <a:noFill/>
        </p:spPr>
        <p:txBody>
          <a:bodyPr wrap="square" rtlCol="0">
            <a:spAutoFit/>
          </a:bodyPr>
          <a:lstStyle/>
          <a:p>
            <a:pPr algn="ctr"/>
            <a:r>
              <a:rPr lang="en-US" sz="2400" dirty="0" smtClean="0"/>
              <a:t>Distribution of the Bxo Retardations</a:t>
            </a:r>
            <a:endParaRPr lang="en-US" sz="2400" dirty="0"/>
          </a:p>
        </p:txBody>
      </p:sp>
    </p:spTree>
    <p:custDataLst>
      <p:tags r:id="rId1"/>
    </p:custDataLst>
  </p:cSld>
  <p:clrMapOvr>
    <a:masterClrMapping/>
  </p:clrMapOvr>
  <p:transition xmlns:p14="http://schemas.microsoft.com/office/powerpoint/2010/main" advTm="24000"/>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4"/>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C0"/>
        </a:solidFill>
        <a:effectLst/>
      </p:bgPr>
    </p:bg>
    <p:spTree>
      <p:nvGrpSpPr>
        <p:cNvPr id="1" name=""/>
        <p:cNvGrpSpPr/>
        <p:nvPr/>
      </p:nvGrpSpPr>
      <p:grpSpPr>
        <a:xfrm>
          <a:off x="0" y="0"/>
          <a:ext cx="0" cy="0"/>
          <a:chOff x="0" y="0"/>
          <a:chExt cx="0" cy="0"/>
        </a:xfrm>
      </p:grpSpPr>
      <p:grpSp>
        <p:nvGrpSpPr>
          <p:cNvPr id="7" name="Group 6"/>
          <p:cNvGrpSpPr/>
          <p:nvPr/>
        </p:nvGrpSpPr>
        <p:grpSpPr>
          <a:xfrm>
            <a:off x="1376197" y="1356650"/>
            <a:ext cx="6412872" cy="1196826"/>
            <a:chOff x="1376197" y="816050"/>
            <a:chExt cx="6412872" cy="1196826"/>
          </a:xfrm>
        </p:grpSpPr>
        <p:pic>
          <p:nvPicPr>
            <p:cNvPr id="8" name="Picture 5"/>
            <p:cNvPicPr>
              <a:picLocks noChangeAspect="1" noChangeArrowheads="1"/>
            </p:cNvPicPr>
            <p:nvPr/>
          </p:nvPicPr>
          <p:blipFill>
            <a:blip r:embed="rId3"/>
            <a:srcRect/>
            <a:stretch>
              <a:fillRect/>
            </a:stretch>
          </p:blipFill>
          <p:spPr bwMode="auto">
            <a:xfrm rot="5400000">
              <a:off x="4436269" y="-1339924"/>
              <a:ext cx="542925" cy="6162675"/>
            </a:xfrm>
            <a:prstGeom prst="rect">
              <a:avLst/>
            </a:prstGeom>
            <a:noFill/>
            <a:ln w="9525">
              <a:noFill/>
              <a:miter lim="800000"/>
              <a:headEnd/>
              <a:tailEnd/>
            </a:ln>
            <a:effectLst/>
          </p:spPr>
        </p:pic>
        <p:cxnSp>
          <p:nvCxnSpPr>
            <p:cNvPr id="9" name="Straight Connector 8"/>
            <p:cNvCxnSpPr/>
            <p:nvPr/>
          </p:nvCxnSpPr>
          <p:spPr>
            <a:xfrm rot="5400000">
              <a:off x="2765425"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27366"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4279899"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1461919"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376197" y="816050"/>
              <a:ext cx="533400" cy="338554"/>
            </a:xfrm>
            <a:prstGeom prst="rect">
              <a:avLst/>
            </a:prstGeom>
            <a:noFill/>
          </p:spPr>
          <p:txBody>
            <a:bodyPr wrap="square" rtlCol="0">
              <a:spAutoFit/>
            </a:bodyPr>
            <a:lstStyle/>
            <a:p>
              <a:r>
                <a:rPr lang="en-US" sz="1600" dirty="0" smtClean="0"/>
                <a:t>OA</a:t>
              </a:r>
              <a:endParaRPr lang="en-US" sz="1600" dirty="0"/>
            </a:p>
          </p:txBody>
        </p:sp>
        <p:sp>
          <p:nvSpPr>
            <p:cNvPr id="14" name="TextBox 13"/>
            <p:cNvSpPr txBox="1"/>
            <p:nvPr/>
          </p:nvSpPr>
          <p:spPr>
            <a:xfrm>
              <a:off x="2563498" y="816050"/>
              <a:ext cx="533400" cy="338554"/>
            </a:xfrm>
            <a:prstGeom prst="rect">
              <a:avLst/>
            </a:prstGeom>
            <a:noFill/>
          </p:spPr>
          <p:txBody>
            <a:bodyPr wrap="square" rtlCol="0">
              <a:spAutoFit/>
            </a:bodyPr>
            <a:lstStyle/>
            <a:p>
              <a:r>
                <a:rPr lang="en-US" sz="1600" dirty="0" smtClean="0"/>
                <a:t>Bxa</a:t>
              </a:r>
              <a:endParaRPr lang="en-US" sz="1600" dirty="0"/>
            </a:p>
          </p:txBody>
        </p:sp>
        <p:sp>
          <p:nvSpPr>
            <p:cNvPr id="15" name="TextBox 14"/>
            <p:cNvSpPr txBox="1"/>
            <p:nvPr/>
          </p:nvSpPr>
          <p:spPr>
            <a:xfrm>
              <a:off x="3068556" y="816050"/>
              <a:ext cx="533400" cy="338554"/>
            </a:xfrm>
            <a:prstGeom prst="rect">
              <a:avLst/>
            </a:prstGeom>
            <a:noFill/>
          </p:spPr>
          <p:txBody>
            <a:bodyPr wrap="square" rtlCol="0">
              <a:spAutoFit/>
            </a:bodyPr>
            <a:lstStyle/>
            <a:p>
              <a:r>
                <a:rPr lang="en-US" sz="1600" dirty="0" smtClean="0"/>
                <a:t>Bxo</a:t>
              </a:r>
              <a:endParaRPr lang="en-US" sz="1600" dirty="0"/>
            </a:p>
          </p:txBody>
        </p:sp>
        <p:sp>
          <p:nvSpPr>
            <p:cNvPr id="16" name="TextBox 15"/>
            <p:cNvSpPr txBox="1"/>
            <p:nvPr/>
          </p:nvSpPr>
          <p:spPr>
            <a:xfrm>
              <a:off x="4227496" y="816050"/>
              <a:ext cx="533400" cy="338554"/>
            </a:xfrm>
            <a:prstGeom prst="rect">
              <a:avLst/>
            </a:prstGeom>
            <a:noFill/>
          </p:spPr>
          <p:txBody>
            <a:bodyPr wrap="square" rtlCol="0">
              <a:spAutoFit/>
            </a:bodyPr>
            <a:lstStyle/>
            <a:p>
              <a:r>
                <a:rPr lang="en-US" sz="1600" dirty="0" smtClean="0"/>
                <a:t>ON</a:t>
              </a:r>
              <a:endParaRPr lang="en-US" sz="1600" dirty="0"/>
            </a:p>
          </p:txBody>
        </p:sp>
      </p:grpSp>
      <p:pic>
        <p:nvPicPr>
          <p:cNvPr id="18" name="Picture 2"/>
          <p:cNvPicPr>
            <a:picLocks noChangeAspect="1" noChangeArrowheads="1"/>
          </p:cNvPicPr>
          <p:nvPr/>
        </p:nvPicPr>
        <p:blipFill>
          <a:blip r:embed="rId4"/>
          <a:srcRect/>
          <a:stretch>
            <a:fillRect/>
          </a:stretch>
        </p:blipFill>
        <p:spPr bwMode="auto">
          <a:xfrm>
            <a:off x="2543846" y="2718548"/>
            <a:ext cx="4056308" cy="4056308"/>
          </a:xfrm>
          <a:prstGeom prst="rect">
            <a:avLst/>
          </a:prstGeom>
          <a:noFill/>
          <a:ln w="9525">
            <a:noFill/>
            <a:miter lim="800000"/>
            <a:headEnd/>
            <a:tailEnd/>
          </a:ln>
          <a:effectLst/>
        </p:spPr>
      </p:pic>
      <p:sp>
        <p:nvSpPr>
          <p:cNvPr id="17" name="TextBox 16"/>
          <p:cNvSpPr txBox="1"/>
          <p:nvPr/>
        </p:nvSpPr>
        <p:spPr>
          <a:xfrm>
            <a:off x="313765" y="527440"/>
            <a:ext cx="8516470" cy="461665"/>
          </a:xfrm>
          <a:prstGeom prst="rect">
            <a:avLst/>
          </a:prstGeom>
          <a:noFill/>
        </p:spPr>
        <p:txBody>
          <a:bodyPr wrap="square" rtlCol="0">
            <a:spAutoFit/>
          </a:bodyPr>
          <a:lstStyle/>
          <a:p>
            <a:pPr algn="ctr"/>
            <a:r>
              <a:rPr lang="en-US" sz="2400" dirty="0" smtClean="0"/>
              <a:t>Distribution of Wave Normals Showing Ranges of Retardation</a:t>
            </a:r>
            <a:endParaRPr lang="en-US" sz="2400" dirty="0"/>
          </a:p>
        </p:txBody>
      </p:sp>
      <p:sp>
        <p:nvSpPr>
          <p:cNvPr id="19" name="TextBox 18"/>
          <p:cNvSpPr txBox="1"/>
          <p:nvPr/>
        </p:nvSpPr>
        <p:spPr>
          <a:xfrm>
            <a:off x="5364119" y="3188355"/>
            <a:ext cx="684991" cy="646331"/>
          </a:xfrm>
          <a:prstGeom prst="rect">
            <a:avLst/>
          </a:prstGeom>
          <a:noFill/>
        </p:spPr>
        <p:txBody>
          <a:bodyPr wrap="square" rtlCol="0">
            <a:spAutoFit/>
          </a:bodyPr>
          <a:lstStyle/>
          <a:p>
            <a:r>
              <a:rPr lang="en-US" dirty="0" smtClean="0"/>
              <a:t>Bxo</a:t>
            </a:r>
          </a:p>
          <a:p>
            <a:r>
              <a:rPr lang="en-US" dirty="0" smtClean="0"/>
              <a:t>color</a:t>
            </a:r>
            <a:endParaRPr lang="en-US" dirty="0"/>
          </a:p>
        </p:txBody>
      </p:sp>
      <p:sp>
        <p:nvSpPr>
          <p:cNvPr id="20" name="TextBox 19"/>
          <p:cNvSpPr txBox="1"/>
          <p:nvPr/>
        </p:nvSpPr>
        <p:spPr>
          <a:xfrm>
            <a:off x="5620840" y="4863591"/>
            <a:ext cx="684991" cy="646331"/>
          </a:xfrm>
          <a:prstGeom prst="rect">
            <a:avLst/>
          </a:prstGeom>
          <a:noFill/>
        </p:spPr>
        <p:txBody>
          <a:bodyPr wrap="square" rtlCol="0">
            <a:spAutoFit/>
          </a:bodyPr>
          <a:lstStyle/>
          <a:p>
            <a:r>
              <a:rPr lang="en-US" dirty="0" smtClean="0"/>
              <a:t>Bxa</a:t>
            </a:r>
          </a:p>
          <a:p>
            <a:r>
              <a:rPr lang="en-US" dirty="0" smtClean="0"/>
              <a:t>color</a:t>
            </a:r>
            <a:endParaRPr lang="en-US" dirty="0"/>
          </a:p>
        </p:txBody>
      </p:sp>
      <p:cxnSp>
        <p:nvCxnSpPr>
          <p:cNvPr id="23" name="Curved Connector 22"/>
          <p:cNvCxnSpPr>
            <a:stCxn id="19" idx="2"/>
          </p:cNvCxnSpPr>
          <p:nvPr/>
        </p:nvCxnSpPr>
        <p:spPr>
          <a:xfrm rot="5400000">
            <a:off x="5338393" y="3765832"/>
            <a:ext cx="299369" cy="437077"/>
          </a:xfrm>
          <a:prstGeom prst="curvedConnector2">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8" name="Curved Connector 22"/>
          <p:cNvCxnSpPr/>
          <p:nvPr/>
        </p:nvCxnSpPr>
        <p:spPr>
          <a:xfrm rot="10800000" flipV="1">
            <a:off x="4985794" y="5455882"/>
            <a:ext cx="896472" cy="515525"/>
          </a:xfrm>
          <a:prstGeom prst="curvedConnector3">
            <a:avLst>
              <a:gd name="adj1" fmla="val 50000"/>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539627" y="4552860"/>
            <a:ext cx="530915" cy="369332"/>
          </a:xfrm>
          <a:prstGeom prst="rect">
            <a:avLst/>
          </a:prstGeom>
          <a:noFill/>
        </p:spPr>
        <p:txBody>
          <a:bodyPr wrap="none" rtlCol="0">
            <a:spAutoFit/>
          </a:bodyPr>
          <a:lstStyle/>
          <a:p>
            <a:r>
              <a:rPr lang="en-US" dirty="0" smtClean="0"/>
              <a:t>ON</a:t>
            </a:r>
            <a:endParaRPr lang="en-US" dirty="0"/>
          </a:p>
        </p:txBody>
      </p:sp>
    </p:spTree>
  </p:cSld>
  <p:clrMapOvr>
    <a:masterClrMapping/>
  </p:clrMapOvr>
  <p:transition xmlns:p14="http://schemas.microsoft.com/office/powerpoint/2010/main" advTm="68000"/>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DD42"/>
        </a:solidFill>
        <a:effectLst/>
      </p:bgPr>
    </p:bg>
    <p:spTree>
      <p:nvGrpSpPr>
        <p:cNvPr id="1" name=""/>
        <p:cNvGrpSpPr/>
        <p:nvPr/>
      </p:nvGrpSpPr>
      <p:grpSpPr>
        <a:xfrm>
          <a:off x="0" y="0"/>
          <a:ext cx="0" cy="0"/>
          <a:chOff x="0" y="0"/>
          <a:chExt cx="0" cy="0"/>
        </a:xfrm>
      </p:grpSpPr>
      <p:grpSp>
        <p:nvGrpSpPr>
          <p:cNvPr id="2" name="Group 1"/>
          <p:cNvGrpSpPr/>
          <p:nvPr/>
        </p:nvGrpSpPr>
        <p:grpSpPr>
          <a:xfrm>
            <a:off x="1376197" y="818774"/>
            <a:ext cx="6412872" cy="1196826"/>
            <a:chOff x="1376197" y="816050"/>
            <a:chExt cx="6412872" cy="1196826"/>
          </a:xfrm>
        </p:grpSpPr>
        <p:pic>
          <p:nvPicPr>
            <p:cNvPr id="3" name="Picture 5"/>
            <p:cNvPicPr>
              <a:picLocks noChangeAspect="1" noChangeArrowheads="1"/>
            </p:cNvPicPr>
            <p:nvPr/>
          </p:nvPicPr>
          <p:blipFill>
            <a:blip r:embed="rId4"/>
            <a:srcRect/>
            <a:stretch>
              <a:fillRect/>
            </a:stretch>
          </p:blipFill>
          <p:spPr bwMode="auto">
            <a:xfrm rot="5400000">
              <a:off x="4436269" y="-1339924"/>
              <a:ext cx="542925" cy="6162675"/>
            </a:xfrm>
            <a:prstGeom prst="rect">
              <a:avLst/>
            </a:prstGeom>
            <a:noFill/>
            <a:ln w="9525">
              <a:noFill/>
              <a:miter lim="800000"/>
              <a:headEnd/>
              <a:tailEnd/>
            </a:ln>
            <a:effectLst/>
          </p:spPr>
        </p:pic>
        <p:cxnSp>
          <p:nvCxnSpPr>
            <p:cNvPr id="4" name="Straight Connector 3"/>
            <p:cNvCxnSpPr/>
            <p:nvPr/>
          </p:nvCxnSpPr>
          <p:spPr>
            <a:xfrm rot="5400000">
              <a:off x="2765425"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5400000">
              <a:off x="3027366"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5400000">
              <a:off x="4279899"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a:off x="1461919"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376197" y="816050"/>
              <a:ext cx="533400" cy="338554"/>
            </a:xfrm>
            <a:prstGeom prst="rect">
              <a:avLst/>
            </a:prstGeom>
            <a:noFill/>
          </p:spPr>
          <p:txBody>
            <a:bodyPr wrap="square" rtlCol="0">
              <a:spAutoFit/>
            </a:bodyPr>
            <a:lstStyle/>
            <a:p>
              <a:r>
                <a:rPr lang="en-US" sz="1600" dirty="0" smtClean="0"/>
                <a:t>OA</a:t>
              </a:r>
              <a:endParaRPr lang="en-US" sz="1600" dirty="0"/>
            </a:p>
          </p:txBody>
        </p:sp>
        <p:sp>
          <p:nvSpPr>
            <p:cNvPr id="9" name="TextBox 8"/>
            <p:cNvSpPr txBox="1"/>
            <p:nvPr/>
          </p:nvSpPr>
          <p:spPr>
            <a:xfrm>
              <a:off x="2563498" y="816050"/>
              <a:ext cx="533400" cy="338554"/>
            </a:xfrm>
            <a:prstGeom prst="rect">
              <a:avLst/>
            </a:prstGeom>
            <a:noFill/>
          </p:spPr>
          <p:txBody>
            <a:bodyPr wrap="square" rtlCol="0">
              <a:spAutoFit/>
            </a:bodyPr>
            <a:lstStyle/>
            <a:p>
              <a:r>
                <a:rPr lang="en-US" sz="1600" dirty="0" smtClean="0"/>
                <a:t>Bxa</a:t>
              </a:r>
              <a:endParaRPr lang="en-US" sz="1600" dirty="0"/>
            </a:p>
          </p:txBody>
        </p:sp>
        <p:sp>
          <p:nvSpPr>
            <p:cNvPr id="10" name="TextBox 9"/>
            <p:cNvSpPr txBox="1"/>
            <p:nvPr/>
          </p:nvSpPr>
          <p:spPr>
            <a:xfrm>
              <a:off x="3068556" y="816050"/>
              <a:ext cx="533400" cy="338554"/>
            </a:xfrm>
            <a:prstGeom prst="rect">
              <a:avLst/>
            </a:prstGeom>
            <a:noFill/>
          </p:spPr>
          <p:txBody>
            <a:bodyPr wrap="square" rtlCol="0">
              <a:spAutoFit/>
            </a:bodyPr>
            <a:lstStyle/>
            <a:p>
              <a:r>
                <a:rPr lang="en-US" sz="1600" dirty="0" smtClean="0"/>
                <a:t>Bxo</a:t>
              </a:r>
              <a:endParaRPr lang="en-US" sz="1600" dirty="0"/>
            </a:p>
          </p:txBody>
        </p:sp>
        <p:sp>
          <p:nvSpPr>
            <p:cNvPr id="11" name="TextBox 10"/>
            <p:cNvSpPr txBox="1"/>
            <p:nvPr/>
          </p:nvSpPr>
          <p:spPr>
            <a:xfrm>
              <a:off x="4227496" y="816050"/>
              <a:ext cx="533400" cy="338554"/>
            </a:xfrm>
            <a:prstGeom prst="rect">
              <a:avLst/>
            </a:prstGeom>
            <a:noFill/>
          </p:spPr>
          <p:txBody>
            <a:bodyPr wrap="square" rtlCol="0">
              <a:spAutoFit/>
            </a:bodyPr>
            <a:lstStyle/>
            <a:p>
              <a:r>
                <a:rPr lang="en-US" sz="1600" dirty="0" smtClean="0"/>
                <a:t>ON</a:t>
              </a:r>
              <a:endParaRPr lang="en-US" sz="1600" dirty="0"/>
            </a:p>
          </p:txBody>
        </p:sp>
      </p:grpSp>
      <p:pic>
        <p:nvPicPr>
          <p:cNvPr id="12" name="Picture 11" descr="HI12OlXP10x.jpg"/>
          <p:cNvPicPr>
            <a:picLocks noChangeAspect="1"/>
          </p:cNvPicPr>
          <p:nvPr/>
        </p:nvPicPr>
        <p:blipFill>
          <a:blip r:embed="rId5" cstate="print"/>
          <a:stretch>
            <a:fillRect/>
          </a:stretch>
        </p:blipFill>
        <p:spPr>
          <a:xfrm>
            <a:off x="606048" y="3378568"/>
            <a:ext cx="1842374" cy="1732255"/>
          </a:xfrm>
          <a:prstGeom prst="rect">
            <a:avLst/>
          </a:prstGeom>
        </p:spPr>
      </p:pic>
      <p:sp>
        <p:nvSpPr>
          <p:cNvPr id="13" name="TextBox 12"/>
          <p:cNvSpPr txBox="1"/>
          <p:nvPr/>
        </p:nvSpPr>
        <p:spPr>
          <a:xfrm>
            <a:off x="545124" y="2581209"/>
            <a:ext cx="1508643" cy="830997"/>
          </a:xfrm>
          <a:prstGeom prst="rect">
            <a:avLst/>
          </a:prstGeom>
          <a:noFill/>
        </p:spPr>
        <p:txBody>
          <a:bodyPr wrap="square" rtlCol="0">
            <a:spAutoFit/>
          </a:bodyPr>
          <a:lstStyle/>
          <a:p>
            <a:r>
              <a:rPr lang="en-US" sz="1600" dirty="0" smtClean="0">
                <a:latin typeface="Symbol" pitchFamily="18" charset="2"/>
              </a:rPr>
              <a:t>2</a:t>
            </a:r>
            <a:r>
              <a:rPr lang="en-US" sz="1600" dirty="0" smtClean="0"/>
              <a:t>Vz = 96° (-)</a:t>
            </a:r>
          </a:p>
          <a:p>
            <a:r>
              <a:rPr lang="en-US" sz="1600" dirty="0" smtClean="0">
                <a:latin typeface="Symbol" pitchFamily="18" charset="2"/>
              </a:rPr>
              <a:t>D</a:t>
            </a:r>
            <a:r>
              <a:rPr lang="en-US" sz="1600" dirty="0" smtClean="0"/>
              <a:t> = 426 nm</a:t>
            </a:r>
          </a:p>
          <a:p>
            <a:r>
              <a:rPr lang="en-US" sz="1600" dirty="0" smtClean="0">
                <a:latin typeface="Symbol" pitchFamily="18" charset="2"/>
              </a:rPr>
              <a:t>d</a:t>
            </a:r>
            <a:r>
              <a:rPr lang="en-US" sz="1600" dirty="0" smtClean="0"/>
              <a:t> = 0.0142</a:t>
            </a:r>
            <a:endParaRPr lang="en-US" sz="1600" dirty="0"/>
          </a:p>
        </p:txBody>
      </p:sp>
      <p:cxnSp>
        <p:nvCxnSpPr>
          <p:cNvPr id="14" name="Straight Connector 13"/>
          <p:cNvCxnSpPr/>
          <p:nvPr/>
        </p:nvCxnSpPr>
        <p:spPr>
          <a:xfrm rot="5400000">
            <a:off x="2502105" y="2191715"/>
            <a:ext cx="392611" cy="794"/>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652925" y="2127918"/>
            <a:ext cx="797442" cy="307777"/>
          </a:xfrm>
          <a:prstGeom prst="rect">
            <a:avLst/>
          </a:prstGeom>
          <a:noFill/>
        </p:spPr>
        <p:txBody>
          <a:bodyPr wrap="square" rtlCol="0">
            <a:spAutoFit/>
          </a:bodyPr>
          <a:lstStyle/>
          <a:p>
            <a:r>
              <a:rPr lang="en-US" sz="1400" b="1" dirty="0" smtClean="0"/>
              <a:t>Olivine</a:t>
            </a:r>
            <a:endParaRPr lang="en-US" sz="1400" b="1" dirty="0"/>
          </a:p>
        </p:txBody>
      </p:sp>
      <p:sp>
        <p:nvSpPr>
          <p:cNvPr id="37" name="TextBox 36"/>
          <p:cNvSpPr txBox="1"/>
          <p:nvPr/>
        </p:nvSpPr>
        <p:spPr>
          <a:xfrm>
            <a:off x="3152588" y="348148"/>
            <a:ext cx="2838823" cy="461665"/>
          </a:xfrm>
          <a:prstGeom prst="rect">
            <a:avLst/>
          </a:prstGeom>
          <a:noFill/>
        </p:spPr>
        <p:txBody>
          <a:bodyPr wrap="square" rtlCol="0">
            <a:spAutoFit/>
          </a:bodyPr>
          <a:lstStyle/>
          <a:p>
            <a:pPr algn="ctr"/>
            <a:r>
              <a:rPr lang="en-US" sz="2400" dirty="0" smtClean="0"/>
              <a:t>Olivine Orientation</a:t>
            </a:r>
            <a:endParaRPr lang="en-US" sz="2400" dirty="0"/>
          </a:p>
        </p:txBody>
      </p:sp>
      <p:pic>
        <p:nvPicPr>
          <p:cNvPr id="42" name="Picture 2"/>
          <p:cNvPicPr>
            <a:picLocks noChangeAspect="1" noChangeArrowheads="1"/>
          </p:cNvPicPr>
          <p:nvPr/>
        </p:nvPicPr>
        <p:blipFill>
          <a:blip r:embed="rId6"/>
          <a:srcRect/>
          <a:stretch>
            <a:fillRect/>
          </a:stretch>
        </p:blipFill>
        <p:spPr bwMode="auto">
          <a:xfrm>
            <a:off x="2655712" y="2473896"/>
            <a:ext cx="4031021" cy="4031021"/>
          </a:xfrm>
          <a:prstGeom prst="rect">
            <a:avLst/>
          </a:prstGeom>
          <a:noFill/>
          <a:ln w="9525">
            <a:noFill/>
            <a:miter lim="800000"/>
            <a:headEnd/>
            <a:tailEnd/>
          </a:ln>
        </p:spPr>
      </p:pic>
      <p:pic>
        <p:nvPicPr>
          <p:cNvPr id="41" name="Picture 2"/>
          <p:cNvPicPr>
            <a:picLocks noChangeAspect="1" noChangeArrowheads="1"/>
          </p:cNvPicPr>
          <p:nvPr/>
        </p:nvPicPr>
        <p:blipFill>
          <a:blip r:embed="rId7">
            <a:alphaModFix/>
          </a:blip>
          <a:srcRect/>
          <a:stretch>
            <a:fillRect/>
          </a:stretch>
        </p:blipFill>
        <p:spPr bwMode="auto">
          <a:xfrm>
            <a:off x="2652925" y="2473896"/>
            <a:ext cx="4017217" cy="4017217"/>
          </a:xfrm>
          <a:prstGeom prst="rect">
            <a:avLst/>
          </a:prstGeom>
          <a:noFill/>
          <a:ln w="9525">
            <a:noFill/>
            <a:miter lim="800000"/>
            <a:headEnd/>
            <a:tailEnd/>
          </a:ln>
        </p:spPr>
      </p:pic>
      <p:grpSp>
        <p:nvGrpSpPr>
          <p:cNvPr id="29" name="Group 28"/>
          <p:cNvGrpSpPr/>
          <p:nvPr/>
        </p:nvGrpSpPr>
        <p:grpSpPr>
          <a:xfrm>
            <a:off x="6734226" y="2974975"/>
            <a:ext cx="2300582" cy="1880760"/>
            <a:chOff x="6721526" y="2974975"/>
            <a:chExt cx="2300582" cy="1880760"/>
          </a:xfrm>
        </p:grpSpPr>
        <p:pic>
          <p:nvPicPr>
            <p:cNvPr id="28" name="Picture 2"/>
            <p:cNvPicPr>
              <a:picLocks noChangeAspect="1" noChangeArrowheads="1"/>
            </p:cNvPicPr>
            <p:nvPr/>
          </p:nvPicPr>
          <p:blipFill>
            <a:blip r:embed="rId8"/>
            <a:srcRect/>
            <a:stretch>
              <a:fillRect/>
            </a:stretch>
          </p:blipFill>
          <p:spPr bwMode="auto">
            <a:xfrm>
              <a:off x="6721526" y="3383912"/>
              <a:ext cx="2016074" cy="1471823"/>
            </a:xfrm>
            <a:prstGeom prst="rect">
              <a:avLst/>
            </a:prstGeom>
            <a:noFill/>
            <a:ln w="9525">
              <a:noFill/>
              <a:miter lim="800000"/>
              <a:headEnd/>
              <a:tailEnd/>
            </a:ln>
          </p:spPr>
        </p:pic>
        <p:sp>
          <p:nvSpPr>
            <p:cNvPr id="30" name="TextBox 29"/>
            <p:cNvSpPr txBox="1"/>
            <p:nvPr/>
          </p:nvSpPr>
          <p:spPr>
            <a:xfrm>
              <a:off x="7089127" y="4204493"/>
              <a:ext cx="340242" cy="461665"/>
            </a:xfrm>
            <a:prstGeom prst="rect">
              <a:avLst/>
            </a:prstGeom>
            <a:noFill/>
          </p:spPr>
          <p:txBody>
            <a:bodyPr wrap="square" rtlCol="0">
              <a:spAutoFit/>
            </a:bodyPr>
            <a:lstStyle/>
            <a:p>
              <a:r>
                <a:rPr lang="en-US" sz="2400" dirty="0" smtClean="0"/>
                <a:t>a</a:t>
              </a:r>
              <a:endParaRPr lang="en-US" sz="2400" dirty="0"/>
            </a:p>
          </p:txBody>
        </p:sp>
        <p:sp>
          <p:nvSpPr>
            <p:cNvPr id="31" name="TextBox 30"/>
            <p:cNvSpPr txBox="1"/>
            <p:nvPr/>
          </p:nvSpPr>
          <p:spPr>
            <a:xfrm>
              <a:off x="8681866" y="3938158"/>
              <a:ext cx="340242" cy="461665"/>
            </a:xfrm>
            <a:prstGeom prst="rect">
              <a:avLst/>
            </a:prstGeom>
            <a:noFill/>
          </p:spPr>
          <p:txBody>
            <a:bodyPr wrap="square" rtlCol="0">
              <a:spAutoFit/>
            </a:bodyPr>
            <a:lstStyle/>
            <a:p>
              <a:r>
                <a:rPr lang="en-US" sz="2400" dirty="0" smtClean="0"/>
                <a:t>b</a:t>
              </a:r>
              <a:endParaRPr lang="en-US" sz="2400" dirty="0"/>
            </a:p>
          </p:txBody>
        </p:sp>
        <p:sp>
          <p:nvSpPr>
            <p:cNvPr id="33" name="TextBox 32"/>
            <p:cNvSpPr txBox="1"/>
            <p:nvPr/>
          </p:nvSpPr>
          <p:spPr>
            <a:xfrm>
              <a:off x="7157172" y="3964839"/>
              <a:ext cx="581907" cy="276999"/>
            </a:xfrm>
            <a:prstGeom prst="rect">
              <a:avLst/>
            </a:prstGeom>
            <a:noFill/>
          </p:spPr>
          <p:txBody>
            <a:bodyPr wrap="square" rtlCol="0">
              <a:spAutoFit/>
            </a:bodyPr>
            <a:lstStyle/>
            <a:p>
              <a:r>
                <a:rPr lang="en-US" sz="1200" dirty="0" smtClean="0"/>
                <a:t>(100)</a:t>
              </a:r>
              <a:endParaRPr lang="en-US" sz="1200" dirty="0"/>
            </a:p>
          </p:txBody>
        </p:sp>
        <p:sp>
          <p:nvSpPr>
            <p:cNvPr id="34" name="TextBox 33"/>
            <p:cNvSpPr txBox="1"/>
            <p:nvPr/>
          </p:nvSpPr>
          <p:spPr>
            <a:xfrm rot="19364958">
              <a:off x="7889133" y="3748146"/>
              <a:ext cx="561819" cy="276999"/>
            </a:xfrm>
            <a:prstGeom prst="rect">
              <a:avLst/>
            </a:prstGeom>
            <a:noFill/>
          </p:spPr>
          <p:txBody>
            <a:bodyPr wrap="square" rtlCol="0">
              <a:spAutoFit/>
            </a:bodyPr>
            <a:lstStyle/>
            <a:p>
              <a:r>
                <a:rPr lang="en-US" sz="1200" dirty="0" smtClean="0"/>
                <a:t>(021)</a:t>
              </a:r>
              <a:endParaRPr lang="en-US" sz="1200" dirty="0"/>
            </a:p>
          </p:txBody>
        </p:sp>
        <p:sp>
          <p:nvSpPr>
            <p:cNvPr id="35" name="TextBox 34"/>
            <p:cNvSpPr txBox="1"/>
            <p:nvPr/>
          </p:nvSpPr>
          <p:spPr>
            <a:xfrm>
              <a:off x="7251811" y="3571087"/>
              <a:ext cx="581907" cy="276999"/>
            </a:xfrm>
            <a:prstGeom prst="rect">
              <a:avLst/>
            </a:prstGeom>
            <a:noFill/>
          </p:spPr>
          <p:txBody>
            <a:bodyPr wrap="square" rtlCol="0">
              <a:spAutoFit/>
            </a:bodyPr>
            <a:lstStyle/>
            <a:p>
              <a:r>
                <a:rPr lang="en-US" sz="1200" dirty="0" smtClean="0"/>
                <a:t>(001)</a:t>
              </a:r>
              <a:endParaRPr lang="en-US" sz="1200" dirty="0"/>
            </a:p>
          </p:txBody>
        </p:sp>
        <p:sp>
          <p:nvSpPr>
            <p:cNvPr id="36" name="TextBox 35"/>
            <p:cNvSpPr txBox="1"/>
            <p:nvPr/>
          </p:nvSpPr>
          <p:spPr>
            <a:xfrm>
              <a:off x="7551705" y="2974975"/>
              <a:ext cx="437741" cy="461665"/>
            </a:xfrm>
            <a:prstGeom prst="rect">
              <a:avLst/>
            </a:prstGeom>
            <a:noFill/>
          </p:spPr>
          <p:txBody>
            <a:bodyPr wrap="square" rtlCol="0">
              <a:spAutoFit/>
            </a:bodyPr>
            <a:lstStyle/>
            <a:p>
              <a:r>
                <a:rPr lang="en-US" sz="2400" dirty="0" smtClean="0"/>
                <a:t>c</a:t>
              </a:r>
              <a:endParaRPr lang="en-US" sz="2400" dirty="0"/>
            </a:p>
          </p:txBody>
        </p:sp>
      </p:grpSp>
      <p:grpSp>
        <p:nvGrpSpPr>
          <p:cNvPr id="46" name="Group 45"/>
          <p:cNvGrpSpPr/>
          <p:nvPr/>
        </p:nvGrpSpPr>
        <p:grpSpPr>
          <a:xfrm>
            <a:off x="4379896" y="4140238"/>
            <a:ext cx="2226622" cy="2298023"/>
            <a:chOff x="-2683822" y="4246026"/>
            <a:chExt cx="2226622" cy="2298023"/>
          </a:xfrm>
        </p:grpSpPr>
        <p:sp>
          <p:nvSpPr>
            <p:cNvPr id="43" name="TextBox 42"/>
            <p:cNvSpPr txBox="1"/>
            <p:nvPr/>
          </p:nvSpPr>
          <p:spPr>
            <a:xfrm>
              <a:off x="-2683822" y="4284126"/>
              <a:ext cx="313044" cy="369332"/>
            </a:xfrm>
            <a:prstGeom prst="rect">
              <a:avLst/>
            </a:prstGeom>
            <a:noFill/>
          </p:spPr>
          <p:txBody>
            <a:bodyPr wrap="none" rtlCol="0">
              <a:spAutoFit/>
            </a:bodyPr>
            <a:lstStyle/>
            <a:p>
              <a:r>
                <a:rPr lang="en-US" dirty="0" smtClean="0"/>
                <a:t>b</a:t>
              </a:r>
              <a:endParaRPr lang="en-US" dirty="0"/>
            </a:p>
          </p:txBody>
        </p:sp>
        <p:sp>
          <p:nvSpPr>
            <p:cNvPr id="44" name="TextBox 43"/>
            <p:cNvSpPr txBox="1"/>
            <p:nvPr/>
          </p:nvSpPr>
          <p:spPr>
            <a:xfrm>
              <a:off x="-757282" y="4246026"/>
              <a:ext cx="300082" cy="369332"/>
            </a:xfrm>
            <a:prstGeom prst="rect">
              <a:avLst/>
            </a:prstGeom>
            <a:noFill/>
          </p:spPr>
          <p:txBody>
            <a:bodyPr wrap="none" rtlCol="0">
              <a:spAutoFit/>
            </a:bodyPr>
            <a:lstStyle/>
            <a:p>
              <a:r>
                <a:rPr lang="en-US" dirty="0" smtClean="0"/>
                <a:t>c</a:t>
              </a:r>
              <a:endParaRPr lang="en-US" dirty="0"/>
            </a:p>
          </p:txBody>
        </p:sp>
        <p:sp>
          <p:nvSpPr>
            <p:cNvPr id="45" name="TextBox 44"/>
            <p:cNvSpPr txBox="1"/>
            <p:nvPr/>
          </p:nvSpPr>
          <p:spPr>
            <a:xfrm>
              <a:off x="-2260600" y="6174717"/>
              <a:ext cx="313044" cy="369332"/>
            </a:xfrm>
            <a:prstGeom prst="rect">
              <a:avLst/>
            </a:prstGeom>
            <a:noFill/>
          </p:spPr>
          <p:txBody>
            <a:bodyPr wrap="none" rtlCol="0">
              <a:spAutoFit/>
            </a:bodyPr>
            <a:lstStyle/>
            <a:p>
              <a:r>
                <a:rPr lang="en-US" dirty="0" smtClean="0"/>
                <a:t>a</a:t>
              </a:r>
              <a:endParaRPr lang="en-US" dirty="0"/>
            </a:p>
          </p:txBody>
        </p:sp>
      </p:grpSp>
    </p:spTree>
    <p:custDataLst>
      <p:tags r:id="rId1"/>
    </p:custDataLst>
  </p:cSld>
  <p:clrMapOvr>
    <a:masterClrMapping/>
  </p:clrMapOvr>
  <p:transition xmlns:p14="http://schemas.microsoft.com/office/powerpoint/2010/main" advTm="85000"/>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2"/>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DD42"/>
        </a:solidFill>
        <a:effectLst/>
      </p:bgPr>
    </p:bg>
    <p:spTree>
      <p:nvGrpSpPr>
        <p:cNvPr id="1" name=""/>
        <p:cNvGrpSpPr/>
        <p:nvPr/>
      </p:nvGrpSpPr>
      <p:grpSpPr>
        <a:xfrm>
          <a:off x="0" y="0"/>
          <a:ext cx="0" cy="0"/>
          <a:chOff x="0" y="0"/>
          <a:chExt cx="0" cy="0"/>
        </a:xfrm>
      </p:grpSpPr>
      <p:grpSp>
        <p:nvGrpSpPr>
          <p:cNvPr id="3" name="Group 2"/>
          <p:cNvGrpSpPr/>
          <p:nvPr/>
        </p:nvGrpSpPr>
        <p:grpSpPr>
          <a:xfrm>
            <a:off x="1376197" y="818774"/>
            <a:ext cx="6412872" cy="1196826"/>
            <a:chOff x="1376197" y="816050"/>
            <a:chExt cx="6412872" cy="1196826"/>
          </a:xfrm>
        </p:grpSpPr>
        <p:pic>
          <p:nvPicPr>
            <p:cNvPr id="4" name="Picture 5"/>
            <p:cNvPicPr>
              <a:picLocks noChangeAspect="1" noChangeArrowheads="1"/>
            </p:cNvPicPr>
            <p:nvPr/>
          </p:nvPicPr>
          <p:blipFill>
            <a:blip r:embed="rId4"/>
            <a:srcRect/>
            <a:stretch>
              <a:fillRect/>
            </a:stretch>
          </p:blipFill>
          <p:spPr bwMode="auto">
            <a:xfrm rot="5400000">
              <a:off x="4436269" y="-1339924"/>
              <a:ext cx="542925" cy="6162675"/>
            </a:xfrm>
            <a:prstGeom prst="rect">
              <a:avLst/>
            </a:prstGeom>
            <a:noFill/>
            <a:ln w="9525">
              <a:noFill/>
              <a:miter lim="800000"/>
              <a:headEnd/>
              <a:tailEnd/>
            </a:ln>
            <a:effectLst/>
          </p:spPr>
        </p:pic>
        <p:cxnSp>
          <p:nvCxnSpPr>
            <p:cNvPr id="5" name="Straight Connector 4"/>
            <p:cNvCxnSpPr/>
            <p:nvPr/>
          </p:nvCxnSpPr>
          <p:spPr>
            <a:xfrm rot="5400000">
              <a:off x="2765425"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5400000">
              <a:off x="3027366"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a:off x="4279899"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1461919" y="1279451"/>
              <a:ext cx="381000" cy="1588"/>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376197" y="816050"/>
              <a:ext cx="533400" cy="338554"/>
            </a:xfrm>
            <a:prstGeom prst="rect">
              <a:avLst/>
            </a:prstGeom>
            <a:noFill/>
          </p:spPr>
          <p:txBody>
            <a:bodyPr wrap="square" rtlCol="0">
              <a:spAutoFit/>
            </a:bodyPr>
            <a:lstStyle/>
            <a:p>
              <a:r>
                <a:rPr lang="en-US" sz="1600" dirty="0" smtClean="0"/>
                <a:t>OA</a:t>
              </a:r>
              <a:endParaRPr lang="en-US" sz="1600" dirty="0"/>
            </a:p>
          </p:txBody>
        </p:sp>
        <p:sp>
          <p:nvSpPr>
            <p:cNvPr id="10" name="TextBox 9"/>
            <p:cNvSpPr txBox="1"/>
            <p:nvPr/>
          </p:nvSpPr>
          <p:spPr>
            <a:xfrm>
              <a:off x="2563498" y="816050"/>
              <a:ext cx="533400" cy="338554"/>
            </a:xfrm>
            <a:prstGeom prst="rect">
              <a:avLst/>
            </a:prstGeom>
            <a:noFill/>
          </p:spPr>
          <p:txBody>
            <a:bodyPr wrap="square" rtlCol="0">
              <a:spAutoFit/>
            </a:bodyPr>
            <a:lstStyle/>
            <a:p>
              <a:r>
                <a:rPr lang="en-US" sz="1600" dirty="0" smtClean="0"/>
                <a:t>Bxa</a:t>
              </a:r>
              <a:endParaRPr lang="en-US" sz="1600" dirty="0"/>
            </a:p>
          </p:txBody>
        </p:sp>
        <p:sp>
          <p:nvSpPr>
            <p:cNvPr id="11" name="TextBox 10"/>
            <p:cNvSpPr txBox="1"/>
            <p:nvPr/>
          </p:nvSpPr>
          <p:spPr>
            <a:xfrm>
              <a:off x="3068556" y="816050"/>
              <a:ext cx="533400" cy="338554"/>
            </a:xfrm>
            <a:prstGeom prst="rect">
              <a:avLst/>
            </a:prstGeom>
            <a:noFill/>
          </p:spPr>
          <p:txBody>
            <a:bodyPr wrap="square" rtlCol="0">
              <a:spAutoFit/>
            </a:bodyPr>
            <a:lstStyle/>
            <a:p>
              <a:r>
                <a:rPr lang="en-US" sz="1600" dirty="0" smtClean="0"/>
                <a:t>Bxo</a:t>
              </a:r>
              <a:endParaRPr lang="en-US" sz="1600" dirty="0"/>
            </a:p>
          </p:txBody>
        </p:sp>
        <p:sp>
          <p:nvSpPr>
            <p:cNvPr id="12" name="TextBox 11"/>
            <p:cNvSpPr txBox="1"/>
            <p:nvPr/>
          </p:nvSpPr>
          <p:spPr>
            <a:xfrm>
              <a:off x="4227496" y="816050"/>
              <a:ext cx="533400" cy="338554"/>
            </a:xfrm>
            <a:prstGeom prst="rect">
              <a:avLst/>
            </a:prstGeom>
            <a:noFill/>
          </p:spPr>
          <p:txBody>
            <a:bodyPr wrap="square" rtlCol="0">
              <a:spAutoFit/>
            </a:bodyPr>
            <a:lstStyle/>
            <a:p>
              <a:r>
                <a:rPr lang="en-US" sz="1600" dirty="0" smtClean="0"/>
                <a:t>ON</a:t>
              </a:r>
              <a:endParaRPr lang="en-US" sz="1600" dirty="0"/>
            </a:p>
          </p:txBody>
        </p:sp>
      </p:grpSp>
      <p:pic>
        <p:nvPicPr>
          <p:cNvPr id="13" name="Picture 12" descr="HI12OlXP10x.jpg"/>
          <p:cNvPicPr>
            <a:picLocks noChangeAspect="1"/>
          </p:cNvPicPr>
          <p:nvPr/>
        </p:nvPicPr>
        <p:blipFill>
          <a:blip r:embed="rId5" cstate="print"/>
          <a:stretch>
            <a:fillRect/>
          </a:stretch>
        </p:blipFill>
        <p:spPr>
          <a:xfrm>
            <a:off x="606048" y="4588789"/>
            <a:ext cx="1842374" cy="1732255"/>
          </a:xfrm>
          <a:prstGeom prst="rect">
            <a:avLst/>
          </a:prstGeom>
        </p:spPr>
      </p:pic>
      <p:sp>
        <p:nvSpPr>
          <p:cNvPr id="14" name="TextBox 13"/>
          <p:cNvSpPr txBox="1"/>
          <p:nvPr/>
        </p:nvSpPr>
        <p:spPr>
          <a:xfrm>
            <a:off x="531614" y="4061629"/>
            <a:ext cx="1254646" cy="584775"/>
          </a:xfrm>
          <a:prstGeom prst="rect">
            <a:avLst/>
          </a:prstGeom>
          <a:noFill/>
        </p:spPr>
        <p:txBody>
          <a:bodyPr wrap="square" rtlCol="0">
            <a:spAutoFit/>
          </a:bodyPr>
          <a:lstStyle/>
          <a:p>
            <a:r>
              <a:rPr lang="en-US" sz="1600" dirty="0" smtClean="0">
                <a:latin typeface="Symbol" pitchFamily="18" charset="2"/>
              </a:rPr>
              <a:t>D</a:t>
            </a:r>
            <a:r>
              <a:rPr lang="en-US" sz="1600" dirty="0" smtClean="0"/>
              <a:t> = 426 nm</a:t>
            </a:r>
          </a:p>
          <a:p>
            <a:r>
              <a:rPr lang="en-US" sz="1600" dirty="0" smtClean="0">
                <a:latin typeface="Symbol" pitchFamily="18" charset="2"/>
              </a:rPr>
              <a:t>d</a:t>
            </a:r>
            <a:r>
              <a:rPr lang="en-US" sz="1600" dirty="0" smtClean="0"/>
              <a:t> = 0.0142</a:t>
            </a:r>
            <a:endParaRPr lang="en-US" sz="1600" dirty="0"/>
          </a:p>
        </p:txBody>
      </p:sp>
      <p:cxnSp>
        <p:nvCxnSpPr>
          <p:cNvPr id="20" name="Straight Connector 19"/>
          <p:cNvCxnSpPr/>
          <p:nvPr/>
        </p:nvCxnSpPr>
        <p:spPr>
          <a:xfrm rot="5400000">
            <a:off x="2502105" y="2191715"/>
            <a:ext cx="392611" cy="794"/>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652925" y="2181958"/>
            <a:ext cx="797442" cy="307777"/>
          </a:xfrm>
          <a:prstGeom prst="rect">
            <a:avLst/>
          </a:prstGeom>
          <a:noFill/>
        </p:spPr>
        <p:txBody>
          <a:bodyPr wrap="square" rtlCol="0">
            <a:spAutoFit/>
          </a:bodyPr>
          <a:lstStyle/>
          <a:p>
            <a:r>
              <a:rPr lang="en-US" sz="1400" b="1" dirty="0" smtClean="0"/>
              <a:t>Olivine</a:t>
            </a:r>
            <a:endParaRPr lang="en-US" sz="1400" b="1" dirty="0"/>
          </a:p>
        </p:txBody>
      </p:sp>
      <p:sp>
        <p:nvSpPr>
          <p:cNvPr id="51" name="TextBox 50"/>
          <p:cNvSpPr txBox="1"/>
          <p:nvPr/>
        </p:nvSpPr>
        <p:spPr>
          <a:xfrm>
            <a:off x="3152588" y="348148"/>
            <a:ext cx="2838823" cy="461665"/>
          </a:xfrm>
          <a:prstGeom prst="rect">
            <a:avLst/>
          </a:prstGeom>
          <a:noFill/>
        </p:spPr>
        <p:txBody>
          <a:bodyPr wrap="square" rtlCol="0">
            <a:spAutoFit/>
          </a:bodyPr>
          <a:lstStyle/>
          <a:p>
            <a:pPr algn="ctr"/>
            <a:r>
              <a:rPr lang="en-US" sz="2400" dirty="0" smtClean="0"/>
              <a:t>Olivine Orientation</a:t>
            </a:r>
            <a:endParaRPr lang="en-US" sz="2400" dirty="0"/>
          </a:p>
        </p:txBody>
      </p:sp>
      <p:pic>
        <p:nvPicPr>
          <p:cNvPr id="30" name="Picture 2"/>
          <p:cNvPicPr>
            <a:picLocks noChangeAspect="1" noChangeArrowheads="1"/>
          </p:cNvPicPr>
          <p:nvPr/>
        </p:nvPicPr>
        <p:blipFill>
          <a:blip r:embed="rId6"/>
          <a:srcRect/>
          <a:stretch>
            <a:fillRect/>
          </a:stretch>
        </p:blipFill>
        <p:spPr bwMode="auto">
          <a:xfrm>
            <a:off x="2634769" y="2505115"/>
            <a:ext cx="3978494" cy="3978494"/>
          </a:xfrm>
          <a:prstGeom prst="rect">
            <a:avLst/>
          </a:prstGeom>
          <a:noFill/>
          <a:ln w="9525">
            <a:noFill/>
            <a:miter lim="800000"/>
            <a:headEnd/>
            <a:tailEnd/>
          </a:ln>
        </p:spPr>
      </p:pic>
      <p:pic>
        <p:nvPicPr>
          <p:cNvPr id="31" name="Picture 2"/>
          <p:cNvPicPr>
            <a:picLocks noChangeAspect="1" noChangeArrowheads="1"/>
          </p:cNvPicPr>
          <p:nvPr/>
        </p:nvPicPr>
        <p:blipFill>
          <a:blip r:embed="rId7"/>
          <a:srcRect/>
          <a:stretch>
            <a:fillRect/>
          </a:stretch>
        </p:blipFill>
        <p:spPr bwMode="auto">
          <a:xfrm>
            <a:off x="6858982" y="2046410"/>
            <a:ext cx="2036528" cy="2036528"/>
          </a:xfrm>
          <a:prstGeom prst="rect">
            <a:avLst/>
          </a:prstGeom>
          <a:noFill/>
          <a:ln w="9525">
            <a:noFill/>
            <a:miter lim="800000"/>
            <a:headEnd/>
            <a:tailEnd/>
          </a:ln>
        </p:spPr>
      </p:pic>
      <p:sp>
        <p:nvSpPr>
          <p:cNvPr id="33" name="TextBox 32"/>
          <p:cNvSpPr txBox="1"/>
          <p:nvPr/>
        </p:nvSpPr>
        <p:spPr>
          <a:xfrm>
            <a:off x="4459480" y="6330204"/>
            <a:ext cx="437742" cy="461665"/>
          </a:xfrm>
          <a:prstGeom prst="rect">
            <a:avLst/>
          </a:prstGeom>
          <a:noFill/>
        </p:spPr>
        <p:txBody>
          <a:bodyPr wrap="square" rtlCol="0">
            <a:spAutoFit/>
          </a:bodyPr>
          <a:lstStyle/>
          <a:p>
            <a:r>
              <a:rPr lang="en-US" sz="2400" dirty="0" smtClean="0"/>
              <a:t>a</a:t>
            </a:r>
            <a:endParaRPr lang="en-US" sz="2400" dirty="0"/>
          </a:p>
        </p:txBody>
      </p:sp>
      <p:sp>
        <p:nvSpPr>
          <p:cNvPr id="36" name="TextBox 35"/>
          <p:cNvSpPr txBox="1"/>
          <p:nvPr/>
        </p:nvSpPr>
        <p:spPr>
          <a:xfrm>
            <a:off x="6546260" y="4215384"/>
            <a:ext cx="437742" cy="472578"/>
          </a:xfrm>
          <a:prstGeom prst="rect">
            <a:avLst/>
          </a:prstGeom>
          <a:noFill/>
        </p:spPr>
        <p:txBody>
          <a:bodyPr wrap="square" rtlCol="0">
            <a:spAutoFit/>
          </a:bodyPr>
          <a:lstStyle/>
          <a:p>
            <a:r>
              <a:rPr lang="en-US" sz="2400" dirty="0" smtClean="0"/>
              <a:t>c</a:t>
            </a:r>
            <a:endParaRPr lang="en-US" sz="2400" dirty="0"/>
          </a:p>
        </p:txBody>
      </p:sp>
      <p:sp>
        <p:nvSpPr>
          <p:cNvPr id="37" name="TextBox 36"/>
          <p:cNvSpPr txBox="1"/>
          <p:nvPr/>
        </p:nvSpPr>
        <p:spPr>
          <a:xfrm>
            <a:off x="4628005" y="4405189"/>
            <a:ext cx="437742" cy="622367"/>
          </a:xfrm>
          <a:prstGeom prst="rect">
            <a:avLst/>
          </a:prstGeom>
          <a:noFill/>
        </p:spPr>
        <p:txBody>
          <a:bodyPr wrap="square" rtlCol="0">
            <a:spAutoFit/>
          </a:bodyPr>
          <a:lstStyle/>
          <a:p>
            <a:r>
              <a:rPr lang="en-US" sz="2400" dirty="0" smtClean="0"/>
              <a:t>b</a:t>
            </a:r>
            <a:endParaRPr lang="en-US" sz="2400" dirty="0"/>
          </a:p>
        </p:txBody>
      </p:sp>
      <p:sp>
        <p:nvSpPr>
          <p:cNvPr id="38" name="TextBox 37"/>
          <p:cNvSpPr txBox="1"/>
          <p:nvPr/>
        </p:nvSpPr>
        <p:spPr>
          <a:xfrm>
            <a:off x="7471934" y="3391003"/>
            <a:ext cx="533732" cy="369332"/>
          </a:xfrm>
          <a:prstGeom prst="rect">
            <a:avLst/>
          </a:prstGeom>
          <a:noFill/>
        </p:spPr>
        <p:txBody>
          <a:bodyPr wrap="none" rtlCol="0">
            <a:spAutoFit/>
          </a:bodyPr>
          <a:lstStyle/>
          <a:p>
            <a:r>
              <a:rPr lang="en-US" dirty="0" smtClean="0"/>
              <a:t>87°</a:t>
            </a:r>
            <a:endParaRPr lang="en-US" baseline="30000" dirty="0"/>
          </a:p>
        </p:txBody>
      </p:sp>
      <p:sp>
        <p:nvSpPr>
          <p:cNvPr id="45" name="TextBox 44"/>
          <p:cNvSpPr txBox="1"/>
          <p:nvPr/>
        </p:nvSpPr>
        <p:spPr>
          <a:xfrm>
            <a:off x="1770026" y="4728490"/>
            <a:ext cx="533732" cy="369332"/>
          </a:xfrm>
          <a:prstGeom prst="rect">
            <a:avLst/>
          </a:prstGeom>
          <a:noFill/>
        </p:spPr>
        <p:txBody>
          <a:bodyPr wrap="none" rtlCol="0">
            <a:spAutoFit/>
          </a:bodyPr>
          <a:lstStyle/>
          <a:p>
            <a:r>
              <a:rPr lang="en-US" dirty="0" smtClean="0">
                <a:ln>
                  <a:solidFill>
                    <a:schemeClr val="bg1"/>
                  </a:solidFill>
                </a:ln>
                <a:solidFill>
                  <a:schemeClr val="bg1"/>
                </a:solidFill>
              </a:rPr>
              <a:t>84°</a:t>
            </a:r>
            <a:endParaRPr lang="en-US" baseline="30000" dirty="0">
              <a:ln>
                <a:solidFill>
                  <a:schemeClr val="bg1"/>
                </a:solidFill>
              </a:ln>
              <a:solidFill>
                <a:schemeClr val="bg1"/>
              </a:solidFill>
            </a:endParaRPr>
          </a:p>
        </p:txBody>
      </p:sp>
      <p:cxnSp>
        <p:nvCxnSpPr>
          <p:cNvPr id="46" name="Straight Arrow Connector 45"/>
          <p:cNvCxnSpPr/>
          <p:nvPr/>
        </p:nvCxnSpPr>
        <p:spPr>
          <a:xfrm rot="10800000" flipV="1">
            <a:off x="4692650" y="2749549"/>
            <a:ext cx="2324100" cy="501649"/>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grpSp>
        <p:nvGrpSpPr>
          <p:cNvPr id="60" name="Group 59"/>
          <p:cNvGrpSpPr/>
          <p:nvPr/>
        </p:nvGrpSpPr>
        <p:grpSpPr>
          <a:xfrm>
            <a:off x="4667250" y="4248150"/>
            <a:ext cx="4251136" cy="2095327"/>
            <a:chOff x="4667250" y="4248150"/>
            <a:chExt cx="4251136" cy="2095327"/>
          </a:xfrm>
        </p:grpSpPr>
        <p:grpSp>
          <p:nvGrpSpPr>
            <p:cNvPr id="43" name="Group 42"/>
            <p:cNvGrpSpPr/>
            <p:nvPr/>
          </p:nvGrpSpPr>
          <p:grpSpPr>
            <a:xfrm>
              <a:off x="6878380" y="4303471"/>
              <a:ext cx="2040006" cy="2040006"/>
              <a:chOff x="6850771" y="4593392"/>
              <a:chExt cx="2040006" cy="2040006"/>
            </a:xfrm>
          </p:grpSpPr>
          <p:pic>
            <p:nvPicPr>
              <p:cNvPr id="32" name="Picture 3"/>
              <p:cNvPicPr>
                <a:picLocks noChangeAspect="1" noChangeArrowheads="1"/>
              </p:cNvPicPr>
              <p:nvPr/>
            </p:nvPicPr>
            <p:blipFill>
              <a:blip r:embed="rId8">
                <a:alphaModFix/>
              </a:blip>
              <a:srcRect/>
              <a:stretch>
                <a:fillRect/>
              </a:stretch>
            </p:blipFill>
            <p:spPr bwMode="auto">
              <a:xfrm>
                <a:off x="6850771" y="4593392"/>
                <a:ext cx="2040006" cy="2040006"/>
              </a:xfrm>
              <a:prstGeom prst="rect">
                <a:avLst/>
              </a:prstGeom>
              <a:noFill/>
              <a:ln w="9525">
                <a:noFill/>
                <a:miter lim="800000"/>
                <a:headEnd/>
                <a:tailEnd/>
              </a:ln>
            </p:spPr>
          </p:pic>
          <p:sp>
            <p:nvSpPr>
              <p:cNvPr id="40" name="TextBox 39"/>
              <p:cNvSpPr txBox="1"/>
              <p:nvPr/>
            </p:nvSpPr>
            <p:spPr>
              <a:xfrm>
                <a:off x="7458427" y="5566109"/>
                <a:ext cx="533732" cy="369332"/>
              </a:xfrm>
              <a:prstGeom prst="rect">
                <a:avLst/>
              </a:prstGeom>
              <a:noFill/>
            </p:spPr>
            <p:txBody>
              <a:bodyPr wrap="none" rtlCol="0">
                <a:spAutoFit/>
              </a:bodyPr>
              <a:lstStyle/>
              <a:p>
                <a:r>
                  <a:rPr lang="en-US" dirty="0" smtClean="0"/>
                  <a:t>37°</a:t>
                </a:r>
                <a:endParaRPr lang="en-US" baseline="30000" dirty="0"/>
              </a:p>
            </p:txBody>
          </p:sp>
        </p:grpSp>
        <p:cxnSp>
          <p:nvCxnSpPr>
            <p:cNvPr id="55" name="Straight Arrow Connector 54"/>
            <p:cNvCxnSpPr/>
            <p:nvPr/>
          </p:nvCxnSpPr>
          <p:spPr>
            <a:xfrm rot="10800000">
              <a:off x="4667250" y="4248150"/>
              <a:ext cx="2302510" cy="96393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grpSp>
      <p:graphicFrame>
        <p:nvGraphicFramePr>
          <p:cNvPr id="41" name="Table 40"/>
          <p:cNvGraphicFramePr>
            <a:graphicFrameLocks noGrp="1"/>
          </p:cNvGraphicFramePr>
          <p:nvPr/>
        </p:nvGraphicFramePr>
        <p:xfrm>
          <a:off x="7041528" y="3920818"/>
          <a:ext cx="1683150" cy="2712719"/>
        </p:xfrm>
        <a:graphic>
          <a:graphicData uri="http://schemas.openxmlformats.org/drawingml/2006/table">
            <a:tbl>
              <a:tblPr firstRow="1" bandRow="1">
                <a:tableStyleId>{5C22544A-7EE6-4342-B048-85BDC9FD1C3A}</a:tableStyleId>
              </a:tblPr>
              <a:tblGrid>
                <a:gridCol w="561050"/>
                <a:gridCol w="561050"/>
                <a:gridCol w="561050"/>
              </a:tblGrid>
              <a:tr h="210538">
                <a:tc>
                  <a:txBody>
                    <a:bodyPr/>
                    <a:lstStyle/>
                    <a:p>
                      <a:pPr algn="ctr" fontAlgn="ctr"/>
                      <a:r>
                        <a:rPr lang="en-US" sz="1400" b="1" i="1" u="none" strike="noStrike" dirty="0">
                          <a:solidFill>
                            <a:srgbClr val="000000"/>
                          </a:solidFill>
                          <a:latin typeface="Calibri"/>
                        </a:rPr>
                        <a:t>w1</a:t>
                      </a:r>
                    </a:p>
                  </a:txBody>
                  <a:tcPr marL="12700" marR="12700" marT="12700" marB="0" anchor="ct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400" b="1" i="1" u="none" strike="noStrike" dirty="0">
                          <a:solidFill>
                            <a:srgbClr val="000000"/>
                          </a:solidFill>
                          <a:latin typeface="Calibri"/>
                        </a:rPr>
                        <a:t>w2</a:t>
                      </a:r>
                    </a:p>
                  </a:txBody>
                  <a:tcPr marL="12700" marR="12700" marT="1270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400" b="1" i="1" u="none" strike="noStrike" dirty="0">
                          <a:solidFill>
                            <a:srgbClr val="000000"/>
                          </a:solidFill>
                          <a:latin typeface="Calibri"/>
                        </a:rPr>
                        <a:t>w3</a:t>
                      </a:r>
                    </a:p>
                  </a:txBody>
                  <a:tcPr marL="12700" marR="12700" marT="12700" marB="0" anchor="ct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10538">
                <a:tc>
                  <a:txBody>
                    <a:bodyPr/>
                    <a:lstStyle/>
                    <a:p>
                      <a:pPr algn="r" fontAlgn="b"/>
                      <a:r>
                        <a:rPr lang="en-US" sz="1400" b="0" i="0" u="none" strike="noStrike" dirty="0">
                          <a:solidFill>
                            <a:srgbClr val="000000"/>
                          </a:solidFill>
                          <a:latin typeface="Calibri"/>
                        </a:rPr>
                        <a:t>0.4240</a:t>
                      </a:r>
                    </a:p>
                  </a:txBody>
                  <a:tcPr marL="12700" marR="12700" marT="12700" marB="0" anchor="b">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0.0000</a:t>
                      </a:r>
                    </a:p>
                  </a:txBody>
                  <a:tcPr marL="12700" marR="12700" marT="127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0.9069</a:t>
                      </a:r>
                    </a:p>
                  </a:txBody>
                  <a:tcPr marL="12700" marR="12700" marT="12700" marB="0" anchor="b">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10538">
                <a:tc>
                  <a:txBody>
                    <a:bodyPr/>
                    <a:lstStyle/>
                    <a:p>
                      <a:pPr algn="r" fontAlgn="b"/>
                      <a:r>
                        <a:rPr lang="en-US" sz="1400" b="0" i="0" u="none" strike="noStrike" dirty="0">
                          <a:solidFill>
                            <a:srgbClr val="000000"/>
                          </a:solidFill>
                          <a:latin typeface="Calibri"/>
                        </a:rPr>
                        <a:t>0.4816</a:t>
                      </a:r>
                    </a:p>
                  </a:txBody>
                  <a:tcPr marL="12700" marR="12700" marT="12700" marB="0" anchor="b">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0.2190</a:t>
                      </a:r>
                    </a:p>
                  </a:txBody>
                  <a:tcPr marL="12700" marR="12700" marT="127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0.8485</a:t>
                      </a:r>
                    </a:p>
                  </a:txBody>
                  <a:tcPr marL="12700" marR="12700" marT="12700" marB="0" anchor="b">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10538">
                <a:tc>
                  <a:txBody>
                    <a:bodyPr/>
                    <a:lstStyle/>
                    <a:p>
                      <a:pPr algn="r" fontAlgn="b"/>
                      <a:r>
                        <a:rPr lang="en-US" sz="1400" b="0" i="0" u="none" strike="noStrike" dirty="0">
                          <a:solidFill>
                            <a:srgbClr val="000000"/>
                          </a:solidFill>
                          <a:latin typeface="Calibri"/>
                        </a:rPr>
                        <a:t>0.5376</a:t>
                      </a:r>
                    </a:p>
                  </a:txBody>
                  <a:tcPr marL="12700" marR="12700" marT="12700" marB="0" anchor="b">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0.2948</a:t>
                      </a:r>
                    </a:p>
                  </a:txBody>
                  <a:tcPr marL="12700" marR="12700" marT="127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0.7899</a:t>
                      </a:r>
                    </a:p>
                  </a:txBody>
                  <a:tcPr marL="12700" marR="12700" marT="12700" marB="0" anchor="b">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10538">
                <a:tc>
                  <a:txBody>
                    <a:bodyPr/>
                    <a:lstStyle/>
                    <a:p>
                      <a:pPr algn="r" fontAlgn="b"/>
                      <a:r>
                        <a:rPr lang="en-US" sz="1400" b="0" i="0" u="none" strike="noStrike" dirty="0">
                          <a:solidFill>
                            <a:srgbClr val="000000"/>
                          </a:solidFill>
                          <a:latin typeface="Calibri"/>
                        </a:rPr>
                        <a:t>0.5924</a:t>
                      </a:r>
                    </a:p>
                  </a:txBody>
                  <a:tcPr marL="12700" marR="12700" marT="12700" marB="0" anchor="b">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0.3385</a:t>
                      </a:r>
                    </a:p>
                  </a:txBody>
                  <a:tcPr marL="12700" marR="12700" marT="127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0.7310</a:t>
                      </a:r>
                    </a:p>
                  </a:txBody>
                  <a:tcPr marL="12700" marR="12700" marT="12700" marB="0" anchor="b">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10538">
                <a:tc>
                  <a:txBody>
                    <a:bodyPr/>
                    <a:lstStyle/>
                    <a:p>
                      <a:pPr algn="r" fontAlgn="b"/>
                      <a:r>
                        <a:rPr lang="en-US" sz="1400" b="0" i="0" u="none" strike="noStrike" dirty="0">
                          <a:solidFill>
                            <a:srgbClr val="000000"/>
                          </a:solidFill>
                          <a:latin typeface="Calibri"/>
                        </a:rPr>
                        <a:t>0.6462</a:t>
                      </a:r>
                    </a:p>
                  </a:txBody>
                  <a:tcPr marL="12700" marR="12700" marT="12700" marB="0" anchor="b">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0.3621</a:t>
                      </a:r>
                    </a:p>
                  </a:txBody>
                  <a:tcPr marL="12700" marR="12700" marT="127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0.6717</a:t>
                      </a:r>
                    </a:p>
                  </a:txBody>
                  <a:tcPr marL="12700" marR="12700" marT="12700" marB="0" anchor="b">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10538">
                <a:tc>
                  <a:txBody>
                    <a:bodyPr/>
                    <a:lstStyle/>
                    <a:p>
                      <a:pPr algn="r" fontAlgn="b"/>
                      <a:r>
                        <a:rPr lang="en-US" sz="1400" b="0" i="0" u="none" strike="noStrike" dirty="0">
                          <a:solidFill>
                            <a:srgbClr val="000000"/>
                          </a:solidFill>
                          <a:latin typeface="Calibri"/>
                        </a:rPr>
                        <a:t>0.6993</a:t>
                      </a:r>
                    </a:p>
                  </a:txBody>
                  <a:tcPr marL="12700" marR="12700" marT="12700" marB="0" anchor="b">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0.3695</a:t>
                      </a:r>
                    </a:p>
                  </a:txBody>
                  <a:tcPr marL="12700" marR="12700" marT="127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0.6118</a:t>
                      </a:r>
                    </a:p>
                  </a:txBody>
                  <a:tcPr marL="12700" marR="12700" marT="12700" marB="0" anchor="b">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10538">
                <a:tc>
                  <a:txBody>
                    <a:bodyPr/>
                    <a:lstStyle/>
                    <a:p>
                      <a:pPr algn="r" fontAlgn="b"/>
                      <a:r>
                        <a:rPr lang="en-US" sz="1400" b="0" i="0" u="none" strike="noStrike" dirty="0">
                          <a:solidFill>
                            <a:srgbClr val="000000"/>
                          </a:solidFill>
                          <a:latin typeface="Calibri"/>
                        </a:rPr>
                        <a:t>0.7518</a:t>
                      </a:r>
                    </a:p>
                  </a:txBody>
                  <a:tcPr marL="12700" marR="12700" marT="12700" marB="0" anchor="b">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0.3618</a:t>
                      </a:r>
                    </a:p>
                  </a:txBody>
                  <a:tcPr marL="12700" marR="12700" marT="127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0.5511</a:t>
                      </a:r>
                    </a:p>
                  </a:txBody>
                  <a:tcPr marL="12700" marR="12700" marT="12700" marB="0" anchor="b">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10538">
                <a:tc>
                  <a:txBody>
                    <a:bodyPr/>
                    <a:lstStyle/>
                    <a:p>
                      <a:pPr algn="r" fontAlgn="b"/>
                      <a:r>
                        <a:rPr lang="en-US" sz="1400" b="0" i="0" u="none" strike="noStrike" dirty="0">
                          <a:solidFill>
                            <a:srgbClr val="000000"/>
                          </a:solidFill>
                          <a:latin typeface="Calibri"/>
                        </a:rPr>
                        <a:t>0.8038</a:t>
                      </a:r>
                    </a:p>
                  </a:txBody>
                  <a:tcPr marL="12700" marR="12700" marT="12700" marB="0" anchor="b">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0.3382</a:t>
                      </a:r>
                    </a:p>
                  </a:txBody>
                  <a:tcPr marL="12700" marR="12700" marT="127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0.4892</a:t>
                      </a:r>
                    </a:p>
                  </a:txBody>
                  <a:tcPr marL="12700" marR="12700" marT="12700" marB="0" anchor="b">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10538">
                <a:tc>
                  <a:txBody>
                    <a:bodyPr/>
                    <a:lstStyle/>
                    <a:p>
                      <a:pPr algn="r" fontAlgn="b"/>
                      <a:r>
                        <a:rPr lang="en-US" sz="1400" b="0" i="0" u="none" strike="noStrike" dirty="0">
                          <a:solidFill>
                            <a:srgbClr val="000000"/>
                          </a:solidFill>
                          <a:latin typeface="Calibri"/>
                        </a:rPr>
                        <a:t>0.8554</a:t>
                      </a:r>
                    </a:p>
                  </a:txBody>
                  <a:tcPr marL="12700" marR="12700" marT="12700" marB="0" anchor="b">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0.2949</a:t>
                      </a:r>
                    </a:p>
                  </a:txBody>
                  <a:tcPr marL="12700" marR="12700" marT="127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0.4257</a:t>
                      </a:r>
                    </a:p>
                  </a:txBody>
                  <a:tcPr marL="12700" marR="12700" marT="12700" marB="0" anchor="b">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10538">
                <a:tc>
                  <a:txBody>
                    <a:bodyPr/>
                    <a:lstStyle/>
                    <a:p>
                      <a:pPr algn="r" fontAlgn="b"/>
                      <a:r>
                        <a:rPr lang="en-US" sz="1400" b="0" i="0" u="none" strike="noStrike" dirty="0">
                          <a:solidFill>
                            <a:srgbClr val="000000"/>
                          </a:solidFill>
                          <a:latin typeface="Calibri"/>
                        </a:rPr>
                        <a:t>0.9065</a:t>
                      </a:r>
                    </a:p>
                  </a:txBody>
                  <a:tcPr marL="12700" marR="12700" marT="12700" marB="0" anchor="b">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0.2210</a:t>
                      </a:r>
                    </a:p>
                  </a:txBody>
                  <a:tcPr marL="12700" marR="12700" marT="127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0.3594</a:t>
                      </a:r>
                    </a:p>
                  </a:txBody>
                  <a:tcPr marL="12700" marR="12700" marT="12700" marB="0" anchor="b">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10538">
                <a:tc>
                  <a:txBody>
                    <a:bodyPr/>
                    <a:lstStyle/>
                    <a:p>
                      <a:pPr algn="r" fontAlgn="b"/>
                      <a:r>
                        <a:rPr lang="en-US" sz="1400" b="0" i="0" u="none" strike="noStrike" dirty="0">
                          <a:solidFill>
                            <a:srgbClr val="000000"/>
                          </a:solidFill>
                          <a:latin typeface="Calibri"/>
                        </a:rPr>
                        <a:t>0.9574</a:t>
                      </a:r>
                    </a:p>
                  </a:txBody>
                  <a:tcPr marL="12700" marR="12700" marT="12700" marB="0" anchor="b">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0.0000</a:t>
                      </a:r>
                    </a:p>
                  </a:txBody>
                  <a:tcPr marL="12700" marR="12700" marT="1270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r" fontAlgn="b"/>
                      <a:r>
                        <a:rPr lang="en-US" sz="1400" b="0" i="0" u="none" strike="noStrike" dirty="0">
                          <a:solidFill>
                            <a:srgbClr val="000000"/>
                          </a:solidFill>
                          <a:latin typeface="Calibri"/>
                        </a:rPr>
                        <a:t>0.2886</a:t>
                      </a:r>
                    </a:p>
                  </a:txBody>
                  <a:tcPr marL="12700" marR="12700" marT="12700" marB="0" anchor="b">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bl>
          </a:graphicData>
        </a:graphic>
      </p:graphicFrame>
      <p:sp>
        <p:nvSpPr>
          <p:cNvPr id="59" name="Oval 58"/>
          <p:cNvSpPr/>
          <p:nvPr/>
        </p:nvSpPr>
        <p:spPr>
          <a:xfrm>
            <a:off x="6941431" y="4170357"/>
            <a:ext cx="1962650" cy="216454"/>
          </a:xfrm>
          <a:prstGeom prst="ellipse">
            <a:avLst/>
          </a:prstGeom>
          <a:solidFill>
            <a:schemeClr val="bg1">
              <a:lumMod val="65000"/>
              <a:alpha val="2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44" name="Group 43"/>
          <p:cNvGrpSpPr/>
          <p:nvPr/>
        </p:nvGrpSpPr>
        <p:grpSpPr>
          <a:xfrm>
            <a:off x="244526" y="2111375"/>
            <a:ext cx="2300582" cy="1880760"/>
            <a:chOff x="6721526" y="2974975"/>
            <a:chExt cx="2300582" cy="1880760"/>
          </a:xfrm>
        </p:grpSpPr>
        <p:pic>
          <p:nvPicPr>
            <p:cNvPr id="47" name="Picture 2"/>
            <p:cNvPicPr>
              <a:picLocks noChangeAspect="1" noChangeArrowheads="1"/>
            </p:cNvPicPr>
            <p:nvPr/>
          </p:nvPicPr>
          <p:blipFill>
            <a:blip r:embed="rId9"/>
            <a:srcRect/>
            <a:stretch>
              <a:fillRect/>
            </a:stretch>
          </p:blipFill>
          <p:spPr bwMode="auto">
            <a:xfrm>
              <a:off x="6721526" y="3383912"/>
              <a:ext cx="2016074" cy="1471823"/>
            </a:xfrm>
            <a:prstGeom prst="rect">
              <a:avLst/>
            </a:prstGeom>
            <a:noFill/>
            <a:ln w="9525">
              <a:noFill/>
              <a:miter lim="800000"/>
              <a:headEnd/>
              <a:tailEnd/>
            </a:ln>
          </p:spPr>
        </p:pic>
        <p:sp>
          <p:nvSpPr>
            <p:cNvPr id="50" name="TextBox 49"/>
            <p:cNvSpPr txBox="1"/>
            <p:nvPr/>
          </p:nvSpPr>
          <p:spPr>
            <a:xfrm>
              <a:off x="7089127" y="4204493"/>
              <a:ext cx="340242" cy="461665"/>
            </a:xfrm>
            <a:prstGeom prst="rect">
              <a:avLst/>
            </a:prstGeom>
            <a:noFill/>
          </p:spPr>
          <p:txBody>
            <a:bodyPr wrap="square" rtlCol="0">
              <a:spAutoFit/>
            </a:bodyPr>
            <a:lstStyle/>
            <a:p>
              <a:r>
                <a:rPr lang="en-US" sz="2400" dirty="0" smtClean="0"/>
                <a:t>a</a:t>
              </a:r>
              <a:endParaRPr lang="en-US" sz="2400" dirty="0"/>
            </a:p>
          </p:txBody>
        </p:sp>
        <p:sp>
          <p:nvSpPr>
            <p:cNvPr id="52" name="TextBox 51"/>
            <p:cNvSpPr txBox="1"/>
            <p:nvPr/>
          </p:nvSpPr>
          <p:spPr>
            <a:xfrm>
              <a:off x="8681866" y="3938158"/>
              <a:ext cx="340242" cy="461665"/>
            </a:xfrm>
            <a:prstGeom prst="rect">
              <a:avLst/>
            </a:prstGeom>
            <a:noFill/>
          </p:spPr>
          <p:txBody>
            <a:bodyPr wrap="square" rtlCol="0">
              <a:spAutoFit/>
            </a:bodyPr>
            <a:lstStyle/>
            <a:p>
              <a:r>
                <a:rPr lang="en-US" sz="2400" dirty="0" smtClean="0"/>
                <a:t>b</a:t>
              </a:r>
              <a:endParaRPr lang="en-US" sz="2400" dirty="0"/>
            </a:p>
          </p:txBody>
        </p:sp>
        <p:sp>
          <p:nvSpPr>
            <p:cNvPr id="53" name="TextBox 52"/>
            <p:cNvSpPr txBox="1"/>
            <p:nvPr/>
          </p:nvSpPr>
          <p:spPr>
            <a:xfrm>
              <a:off x="7157172" y="3964839"/>
              <a:ext cx="581907" cy="276999"/>
            </a:xfrm>
            <a:prstGeom prst="rect">
              <a:avLst/>
            </a:prstGeom>
            <a:noFill/>
          </p:spPr>
          <p:txBody>
            <a:bodyPr wrap="square" rtlCol="0">
              <a:spAutoFit/>
            </a:bodyPr>
            <a:lstStyle/>
            <a:p>
              <a:r>
                <a:rPr lang="en-US" sz="1200" dirty="0" smtClean="0"/>
                <a:t>(100)</a:t>
              </a:r>
              <a:endParaRPr lang="en-US" sz="1200" dirty="0"/>
            </a:p>
          </p:txBody>
        </p:sp>
        <p:sp>
          <p:nvSpPr>
            <p:cNvPr id="54" name="TextBox 53"/>
            <p:cNvSpPr txBox="1"/>
            <p:nvPr/>
          </p:nvSpPr>
          <p:spPr>
            <a:xfrm rot="19364958">
              <a:off x="7889133" y="3748146"/>
              <a:ext cx="561819" cy="276999"/>
            </a:xfrm>
            <a:prstGeom prst="rect">
              <a:avLst/>
            </a:prstGeom>
            <a:noFill/>
          </p:spPr>
          <p:txBody>
            <a:bodyPr wrap="square" rtlCol="0">
              <a:spAutoFit/>
            </a:bodyPr>
            <a:lstStyle/>
            <a:p>
              <a:r>
                <a:rPr lang="en-US" sz="1200" dirty="0" smtClean="0"/>
                <a:t>(021)</a:t>
              </a:r>
              <a:endParaRPr lang="en-US" sz="1200" dirty="0"/>
            </a:p>
          </p:txBody>
        </p:sp>
        <p:sp>
          <p:nvSpPr>
            <p:cNvPr id="56" name="TextBox 55"/>
            <p:cNvSpPr txBox="1"/>
            <p:nvPr/>
          </p:nvSpPr>
          <p:spPr>
            <a:xfrm>
              <a:off x="7251811" y="3571087"/>
              <a:ext cx="581907" cy="276999"/>
            </a:xfrm>
            <a:prstGeom prst="rect">
              <a:avLst/>
            </a:prstGeom>
            <a:noFill/>
          </p:spPr>
          <p:txBody>
            <a:bodyPr wrap="square" rtlCol="0">
              <a:spAutoFit/>
            </a:bodyPr>
            <a:lstStyle/>
            <a:p>
              <a:r>
                <a:rPr lang="en-US" sz="1200" dirty="0" smtClean="0"/>
                <a:t>(001)</a:t>
              </a:r>
              <a:endParaRPr lang="en-US" sz="1200" dirty="0"/>
            </a:p>
          </p:txBody>
        </p:sp>
        <p:sp>
          <p:nvSpPr>
            <p:cNvPr id="57" name="TextBox 56"/>
            <p:cNvSpPr txBox="1"/>
            <p:nvPr/>
          </p:nvSpPr>
          <p:spPr>
            <a:xfrm>
              <a:off x="7551705" y="2974975"/>
              <a:ext cx="437741" cy="461665"/>
            </a:xfrm>
            <a:prstGeom prst="rect">
              <a:avLst/>
            </a:prstGeom>
            <a:noFill/>
          </p:spPr>
          <p:txBody>
            <a:bodyPr wrap="square" rtlCol="0">
              <a:spAutoFit/>
            </a:bodyPr>
            <a:lstStyle/>
            <a:p>
              <a:r>
                <a:rPr lang="en-US" sz="2400" dirty="0" smtClean="0"/>
                <a:t>c</a:t>
              </a:r>
              <a:endParaRPr lang="en-US" sz="2400" dirty="0"/>
            </a:p>
          </p:txBody>
        </p:sp>
      </p:grpSp>
    </p:spTree>
    <p:custDataLst>
      <p:tags r:id="rId1"/>
    </p:custDataLst>
  </p:cSld>
  <p:clrMapOvr>
    <a:masterClrMapping/>
  </p:clrMapOvr>
  <p:transition xmlns:p14="http://schemas.microsoft.com/office/powerpoint/2010/main" advTm="60000"/>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0"/>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41"/>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3.:"/>
</p:tagLst>
</file>

<file path=ppt/tags/tag2.xml><?xml version="1.0" encoding="utf-8"?>
<p:tagLst xmlns:a="http://schemas.openxmlformats.org/drawingml/2006/main" xmlns:r="http://schemas.openxmlformats.org/officeDocument/2006/relationships" xmlns:p="http://schemas.openxmlformats.org/presentationml/2006/main">
  <p:tag name="TIMING" val="|13.6|12.2"/>
</p:tagLst>
</file>

<file path=ppt/tags/tag3.xml><?xml version="1.0" encoding="utf-8"?>
<p:tagLst xmlns:a="http://schemas.openxmlformats.org/drawingml/2006/main" xmlns:r="http://schemas.openxmlformats.org/officeDocument/2006/relationships" xmlns:p="http://schemas.openxmlformats.org/presentationml/2006/main">
  <p:tag name="TIMING" val="|45.6"/>
</p:tagLst>
</file>

<file path=ppt/tags/tag4.xml><?xml version="1.0" encoding="utf-8"?>
<p:tagLst xmlns:a="http://schemas.openxmlformats.org/drawingml/2006/main" xmlns:r="http://schemas.openxmlformats.org/officeDocument/2006/relationships" xmlns:p="http://schemas.openxmlformats.org/presentationml/2006/main">
  <p:tag name="TIMING" val="|53.1|36|17.4"/>
</p:tagLst>
</file>

<file path=ppt/tags/tag5.xml><?xml version="1.0" encoding="utf-8"?>
<p:tagLst xmlns:a="http://schemas.openxmlformats.org/drawingml/2006/main" xmlns:r="http://schemas.openxmlformats.org/officeDocument/2006/relationships" xmlns:p="http://schemas.openxmlformats.org/presentationml/2006/main">
  <p:tag name="TIMING" val="|11"/>
</p:tagLst>
</file>

<file path=ppt/tags/tag6.xml><?xml version="1.0" encoding="utf-8"?>
<p:tagLst xmlns:a="http://schemas.openxmlformats.org/drawingml/2006/main" xmlns:r="http://schemas.openxmlformats.org/officeDocument/2006/relationships" xmlns:p="http://schemas.openxmlformats.org/presentationml/2006/main">
  <p:tag name="TIMING" val="|66.5"/>
</p:tagLst>
</file>

<file path=ppt/tags/tag7.xml><?xml version="1.0" encoding="utf-8"?>
<p:tagLst xmlns:a="http://schemas.openxmlformats.org/drawingml/2006/main" xmlns:r="http://schemas.openxmlformats.org/officeDocument/2006/relationships" xmlns:p="http://schemas.openxmlformats.org/presentationml/2006/main">
  <p:tag name="TIMING" val="|30.4"/>
</p:tagLst>
</file>

<file path=ppt/tags/tag8.xml><?xml version="1.0" encoding="utf-8"?>
<p:tagLst xmlns:a="http://schemas.openxmlformats.org/drawingml/2006/main" xmlns:r="http://schemas.openxmlformats.org/officeDocument/2006/relationships" xmlns:p="http://schemas.openxmlformats.org/presentationml/2006/main">
  <p:tag name="TIMING" val="|29.4"/>
</p:tagLst>
</file>

<file path=ppt/theme/theme1.xml><?xml version="1.0" encoding="utf-8"?>
<a:theme xmlns:a="http://schemas.openxmlformats.org/drawingml/2006/main" name="Office Theme">
  <a:themeElements>
    <a:clrScheme name="Custom 1">
      <a:dk1>
        <a:srgbClr val="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4465</TotalTime>
  <Words>3370</Words>
  <Application>Microsoft Macintosh PowerPoint</Application>
  <PresentationFormat>On-screen Show (4:3)</PresentationFormat>
  <Paragraphs>287</Paragraphs>
  <Slides>14</Slides>
  <Notes>14</Notes>
  <HiddenSlides>0</HiddenSlides>
  <MMClips>0</MMClips>
  <ScaleCrop>false</ScaleCrop>
  <HeadingPairs>
    <vt:vector size="8" baseType="variant">
      <vt:variant>
        <vt:lpstr>Theme</vt:lpstr>
      </vt:variant>
      <vt:variant>
        <vt:i4>1</vt:i4>
      </vt:variant>
      <vt:variant>
        <vt:lpstr>Embedded OLE Servers</vt:lpstr>
      </vt:variant>
      <vt:variant>
        <vt:i4>2</vt:i4>
      </vt:variant>
      <vt:variant>
        <vt:lpstr>Slide Titles</vt:lpstr>
      </vt:variant>
      <vt:variant>
        <vt:i4>14</vt:i4>
      </vt:variant>
      <vt:variant>
        <vt:lpstr>Custom Shows</vt:lpstr>
      </vt:variant>
      <vt:variant>
        <vt:i4>1</vt:i4>
      </vt:variant>
    </vt:vector>
  </HeadingPairs>
  <TitlesOfParts>
    <vt:vector size="18" baseType="lpstr">
      <vt:lpstr>Office Theme</vt:lpstr>
      <vt:lpstr>Equation</vt:lpstr>
      <vt:lpstr>Microsoft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Custom Show 1</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  Slide 1</dc:title>
  <dc:subject/>
  <dc:creator>Jim Nicholls</dc:creator>
  <cp:keywords/>
  <dc:description/>
  <cp:lastModifiedBy>Jim Nicholls</cp:lastModifiedBy>
  <cp:revision>479</cp:revision>
  <cp:lastPrinted>2009-06-11T05:08:28Z</cp:lastPrinted>
  <dcterms:created xsi:type="dcterms:W3CDTF">2009-06-25T17:21:35Z</dcterms:created>
  <dcterms:modified xsi:type="dcterms:W3CDTF">2013-10-19T06:21:45Z</dcterms:modified>
  <cp:category/>
</cp:coreProperties>
</file>